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69"/>
  </p:notesMasterIdLst>
  <p:handoutMasterIdLst>
    <p:handoutMasterId r:id="rId70"/>
  </p:handoutMasterIdLst>
  <p:sldIdLst>
    <p:sldId id="360" r:id="rId5"/>
    <p:sldId id="532" r:id="rId6"/>
    <p:sldId id="462" r:id="rId7"/>
    <p:sldId id="508" r:id="rId8"/>
    <p:sldId id="507" r:id="rId9"/>
    <p:sldId id="474" r:id="rId10"/>
    <p:sldId id="464" r:id="rId11"/>
    <p:sldId id="463" r:id="rId12"/>
    <p:sldId id="476" r:id="rId13"/>
    <p:sldId id="475" r:id="rId14"/>
    <p:sldId id="477" r:id="rId15"/>
    <p:sldId id="478" r:id="rId16"/>
    <p:sldId id="479" r:id="rId17"/>
    <p:sldId id="494" r:id="rId18"/>
    <p:sldId id="495" r:id="rId19"/>
    <p:sldId id="529" r:id="rId20"/>
    <p:sldId id="496" r:id="rId21"/>
    <p:sldId id="497" r:id="rId22"/>
    <p:sldId id="509" r:id="rId23"/>
    <p:sldId id="467" r:id="rId24"/>
    <p:sldId id="505" r:id="rId25"/>
    <p:sldId id="489" r:id="rId26"/>
    <p:sldId id="506" r:id="rId27"/>
    <p:sldId id="468" r:id="rId28"/>
    <p:sldId id="510" r:id="rId29"/>
    <p:sldId id="498" r:id="rId30"/>
    <p:sldId id="499" r:id="rId31"/>
    <p:sldId id="519" r:id="rId32"/>
    <p:sldId id="520" r:id="rId33"/>
    <p:sldId id="521" r:id="rId34"/>
    <p:sldId id="522" r:id="rId35"/>
    <p:sldId id="488" r:id="rId36"/>
    <p:sldId id="483" r:id="rId37"/>
    <p:sldId id="491" r:id="rId38"/>
    <p:sldId id="492" r:id="rId39"/>
    <p:sldId id="493" r:id="rId40"/>
    <p:sldId id="490" r:id="rId41"/>
    <p:sldId id="500" r:id="rId42"/>
    <p:sldId id="501" r:id="rId43"/>
    <p:sldId id="502" r:id="rId44"/>
    <p:sldId id="503" r:id="rId45"/>
    <p:sldId id="504" r:id="rId46"/>
    <p:sldId id="484" r:id="rId47"/>
    <p:sldId id="485" r:id="rId48"/>
    <p:sldId id="486" r:id="rId49"/>
    <p:sldId id="512" r:id="rId50"/>
    <p:sldId id="513" r:id="rId51"/>
    <p:sldId id="516" r:id="rId52"/>
    <p:sldId id="517" r:id="rId53"/>
    <p:sldId id="518" r:id="rId54"/>
    <p:sldId id="539" r:id="rId55"/>
    <p:sldId id="533" r:id="rId56"/>
    <p:sldId id="534" r:id="rId57"/>
    <p:sldId id="535" r:id="rId58"/>
    <p:sldId id="536" r:id="rId59"/>
    <p:sldId id="537" r:id="rId60"/>
    <p:sldId id="538" r:id="rId61"/>
    <p:sldId id="265" r:id="rId62"/>
    <p:sldId id="523" r:id="rId63"/>
    <p:sldId id="524" r:id="rId64"/>
    <p:sldId id="525" r:id="rId65"/>
    <p:sldId id="526" r:id="rId66"/>
    <p:sldId id="527" r:id="rId67"/>
    <p:sldId id="528" r:id="rId68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38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0">
          <p15:clr>
            <a:srgbClr val="A4A3A4"/>
          </p15:clr>
        </p15:guide>
        <p15:guide id="12" pos="5534">
          <p15:clr>
            <a:srgbClr val="A4A3A4"/>
          </p15:clr>
        </p15:guide>
        <p15:guide id="13" pos="226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87888A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65" autoAdjust="0"/>
    <p:restoredTop sz="94600" autoAdjust="0"/>
  </p:normalViewPr>
  <p:slideViewPr>
    <p:cSldViewPr snapToGrid="0">
      <p:cViewPr varScale="1">
        <p:scale>
          <a:sx n="157" d="100"/>
          <a:sy n="157" d="100"/>
        </p:scale>
        <p:origin x="184" y="232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38"/>
        <p:guide orient="horz" pos="3151"/>
        <p:guide orient="horz" pos="2640"/>
        <p:guide pos="5534"/>
        <p:guide pos="226"/>
        <p:guide pos="2970"/>
        <p:guide pos="476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15.03.18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4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R.2.1.1.1</a:t>
            </a:r>
            <a:r>
              <a:rPr lang="en-GB" dirty="0">
                <a:effectLst/>
              </a:rPr>
              <a:t> </a:t>
            </a:r>
            <a:r>
              <a:rPr lang="mr-IN" b="1" dirty="0">
                <a:effectLst/>
              </a:rPr>
              <a:t>–</a:t>
            </a:r>
            <a:r>
              <a:rPr lang="en-GB" b="1" dirty="0">
                <a:effectLst/>
              </a:rPr>
              <a:t> </a:t>
            </a:r>
            <a:r>
              <a:rPr lang="en-GB" sz="1200" b="0" kern="1200" dirty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Batch oriented Data Integration</a:t>
            </a:r>
            <a:r>
              <a:rPr lang="en-GB" b="0" dirty="0">
                <a:effectLst/>
              </a:rPr>
              <a:t> </a:t>
            </a:r>
          </a:p>
          <a:p>
            <a:r>
              <a:rPr lang="en-GB" sz="1200" kern="1200" dirty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R.2.1.1.9</a:t>
            </a:r>
            <a:r>
              <a:rPr lang="en-GB" dirty="0">
                <a:effectLst/>
              </a:rPr>
              <a:t> </a:t>
            </a:r>
            <a:r>
              <a:rPr lang="mr-IN" dirty="0">
                <a:effectLst/>
              </a:rPr>
              <a:t>–</a:t>
            </a:r>
            <a:r>
              <a:rPr lang="en-GB" dirty="0">
                <a:effectLst/>
              </a:rPr>
              <a:t> Drag and Drop</a:t>
            </a: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88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R.2.1.1.1</a:t>
            </a:r>
            <a:r>
              <a:rPr lang="en-GB" dirty="0">
                <a:effectLst/>
              </a:rPr>
              <a:t> </a:t>
            </a:r>
            <a:r>
              <a:rPr lang="mr-IN" b="1" dirty="0">
                <a:effectLst/>
              </a:rPr>
              <a:t>–</a:t>
            </a:r>
            <a:r>
              <a:rPr lang="en-GB" b="1" dirty="0">
                <a:effectLst/>
              </a:rPr>
              <a:t> </a:t>
            </a:r>
            <a:r>
              <a:rPr lang="en-GB" sz="1200" b="0" kern="1200" dirty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Batch oriented Data Integration</a:t>
            </a:r>
            <a:r>
              <a:rPr lang="en-GB" b="0" dirty="0">
                <a:effectLst/>
              </a:rPr>
              <a:t> </a:t>
            </a:r>
          </a:p>
          <a:p>
            <a:r>
              <a:rPr lang="en-GB" sz="1200" kern="1200" dirty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R.2.1.1.9</a:t>
            </a:r>
            <a:r>
              <a:rPr lang="en-GB" dirty="0">
                <a:effectLst/>
              </a:rPr>
              <a:t> </a:t>
            </a:r>
            <a:r>
              <a:rPr lang="mr-IN" dirty="0">
                <a:effectLst/>
              </a:rPr>
              <a:t>–</a:t>
            </a:r>
            <a:r>
              <a:rPr lang="en-GB" dirty="0">
                <a:effectLst/>
              </a:rPr>
              <a:t> Drag and Drop</a:t>
            </a: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66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28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4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1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11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_DOAG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 bwMode="auto">
          <a:xfrm>
            <a:off x="240465" y="280908"/>
            <a:ext cx="8544760" cy="4032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endParaRPr lang="de-CH" noProof="0" dirty="0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chemeClr val="tx1"/>
                </a:solidFill>
                <a:effectLst/>
              </a:defRPr>
            </a:lvl1pPr>
          </a:lstStyle>
          <a:p>
            <a:pPr lvl="0"/>
            <a:endParaRPr lang="de-CH" noProof="0" dirty="0"/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1" y="3686298"/>
            <a:ext cx="2178577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131977" y="3686298"/>
            <a:ext cx="2178577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doag2017</a:t>
            </a:r>
          </a:p>
        </p:txBody>
      </p:sp>
      <p:pic>
        <p:nvPicPr>
          <p:cNvPr id="15" name="Bild 14" descr="Trivadis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65" y="4582161"/>
            <a:ext cx="1457324" cy="4200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634065" y="92880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914699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95332" y="93968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2" name="Inhaltsplatzhalter 6"/>
          <p:cNvSpPr>
            <a:spLocks noGrp="1"/>
          </p:cNvSpPr>
          <p:nvPr>
            <p:ph sz="quarter" idx="13"/>
          </p:nvPr>
        </p:nvSpPr>
        <p:spPr>
          <a:xfrm>
            <a:off x="634066" y="1952522"/>
            <a:ext cx="3666166" cy="2468277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4505914" y="928800"/>
            <a:ext cx="4279311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8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34065" y="2611565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100"/>
            <a:ext cx="8151160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1494267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8651" y="3207073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41304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34065" y="927099"/>
            <a:ext cx="8151160" cy="24601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8651" y="3464026"/>
            <a:ext cx="8156574" cy="95677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 dirty="0"/>
              <a:t>Platzhalter: Schrift Courier New, nicht kleiner als 14pt</a:t>
            </a:r>
          </a:p>
          <a:p>
            <a:pPr lvl="1"/>
            <a:r>
              <a:rPr lang="de-DE" dirty="0"/>
              <a:t>Text</a:t>
            </a:r>
          </a:p>
          <a:p>
            <a:pPr lvl="2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967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141318" cy="28706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141318" cy="381385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62663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56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614613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34726"/>
            <a:ext cx="6490100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Weitere Informationen…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8"/>
          </p:nvPr>
        </p:nvSpPr>
        <p:spPr>
          <a:xfrm>
            <a:off x="255839" y="2632170"/>
            <a:ext cx="8529386" cy="178862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459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64806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1" y="3694113"/>
            <a:ext cx="2658309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05573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61274" y="280908"/>
            <a:ext cx="8523952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8538414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@</a:t>
            </a:r>
            <a:r>
              <a:rPr lang="de-CH" noProof="0" dirty="0" err="1"/>
              <a:t>trivadis</a:t>
            </a:r>
            <a:endParaRPr lang="de-CH" noProof="0" dirty="0"/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4246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zwei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3621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6" y="280908"/>
            <a:ext cx="8544759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Fragen und Antworten…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8"/>
            <a:ext cx="4180727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6" y="1535520"/>
            <a:ext cx="4187072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596890" y="731608"/>
            <a:ext cx="4188336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Name Referent</a:t>
            </a:r>
          </a:p>
          <a:p>
            <a:pPr lvl="0"/>
            <a:r>
              <a:rPr lang="de-CH" noProof="0" dirty="0"/>
              <a:t>Titel Referent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90544" y="1533980"/>
            <a:ext cx="4194681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Tel. +00 00 000 00 00</a:t>
            </a:r>
          </a:p>
          <a:p>
            <a:pPr lvl="0"/>
            <a:r>
              <a:rPr lang="de-CH" noProof="0" dirty="0"/>
              <a:t>vorname.name@trivadis.com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3603682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tiv + 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_1_16zu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9144000" cy="3921125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5F83CEF-FF64-AB43-BB11-D3EC74EF46D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225833" y="183788"/>
            <a:ext cx="8885742" cy="49358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800"/>
              </a:lnSpc>
              <a:spcBef>
                <a:spcPts val="0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  <a:lvl2pPr marL="0" indent="0">
              <a:lnSpc>
                <a:spcPts val="31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508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237161" y="663796"/>
            <a:ext cx="8546477" cy="99955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3000"/>
              </a:lnSpc>
              <a:spcBef>
                <a:spcPts val="0"/>
              </a:spcBef>
              <a:buFontTx/>
              <a:buNone/>
              <a:defRPr sz="25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90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64806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1" y="3694113"/>
            <a:ext cx="2658309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3831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Headlin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66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witter_B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  <p:sp>
        <p:nvSpPr>
          <p:cNvPr id="1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634962" y="3694113"/>
            <a:ext cx="2197886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/>
              <a:t>@Twitter</a:t>
            </a:r>
            <a:endParaRPr lang="de-CH" noProof="0" dirty="0"/>
          </a:p>
        </p:txBody>
      </p:sp>
      <p:sp>
        <p:nvSpPr>
          <p:cNvPr id="14" name="Textplatzhalt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361765" y="3694113"/>
            <a:ext cx="3487270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92313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00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240465" y="280908"/>
            <a:ext cx="8544760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Überschrift nur eine Zeile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Untertitel optional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 lIns="108000"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Referent(en)</a:t>
            </a:r>
          </a:p>
        </p:txBody>
      </p:sp>
      <p:pic>
        <p:nvPicPr>
          <p:cNvPr id="9" name="Bild 8" descr="TRI_Niederlassungen_2-zeilig_D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77" y="4702549"/>
            <a:ext cx="7029639" cy="3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02193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23011"/>
            <a:ext cx="8428038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232284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43907" y="923597"/>
            <a:ext cx="8141318" cy="3491999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buSzPct val="90000"/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46377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06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545089" y="4809038"/>
            <a:ext cx="5055735" cy="274637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>
            <a:lvl4pPr marL="674688" indent="-182563">
              <a:tabLst/>
              <a:defRPr/>
            </a:lvl4pPr>
            <a:lvl5pPr marL="852488" indent="-177800">
              <a:buClr>
                <a:schemeClr val="accent2"/>
              </a:buClr>
              <a:buFont typeface="Arial" charset="0"/>
              <a:buChar char="•"/>
              <a:tabLst/>
              <a:defRPr/>
            </a:lvl5pPr>
            <a:lvl6pPr marL="1073150" indent="-220663">
              <a:tabLst/>
              <a:defRPr baseline="0"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50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/>
          </p:nvPr>
        </p:nvSpPr>
        <p:spPr>
          <a:xfrm>
            <a:off x="4799563" y="928800"/>
            <a:ext cx="3985662" cy="3491999"/>
          </a:xfrm>
        </p:spPr>
        <p:txBody>
          <a:bodyPr/>
          <a:lstStyle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/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/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/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/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115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54274" y="924806"/>
            <a:ext cx="8130951" cy="326619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58775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pic>
        <p:nvPicPr>
          <p:cNvPr id="19" name="Bild 18" descr="Trivadis_Log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88" y="4582161"/>
            <a:ext cx="1457324" cy="420052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90" y="4809038"/>
            <a:ext cx="3920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5" r:id="rId2"/>
    <p:sldLayoutId id="2147483694" r:id="rId3"/>
    <p:sldLayoutId id="214748369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700" r:id="rId12"/>
    <p:sldLayoutId id="2147483689" r:id="rId13"/>
    <p:sldLayoutId id="2147483690" r:id="rId14"/>
    <p:sldLayoutId id="2147483698" r:id="rId15"/>
    <p:sldLayoutId id="2147483697" r:id="rId16"/>
    <p:sldLayoutId id="2147483696" r:id="rId17"/>
    <p:sldLayoutId id="2147483693" r:id="rId18"/>
    <p:sldLayoutId id="2147483704" r:id="rId19"/>
    <p:sldLayoutId id="2147483705" r:id="rId20"/>
  </p:sldLayoutIdLst>
  <p:hf sldNum="0" hdr="0" ftr="0" dt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23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674688" indent="-182563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849313" indent="-174625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accent2"/>
        </a:buClr>
        <a:buFont typeface="Arial" charset="0"/>
        <a:buChar char="•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1023938" indent="-174625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tabLst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u-central-1.console.aws.amazon.com/ecs/home?region=eu-central-1#/repositorie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cli/latest/reference/batch/describe-compute-environments.html" TargetMode="External"/><Relationship Id="rId13" Type="http://schemas.openxmlformats.org/officeDocument/2006/relationships/hyperlink" Target="https://docs.aws.amazon.com/cli/latest/reference/batch/register-job-definition.html" TargetMode="External"/><Relationship Id="rId3" Type="http://schemas.openxmlformats.org/officeDocument/2006/relationships/hyperlink" Target="https://docs.aws.amazon.com/cli/latest/reference/batch/create-compute-environment.html" TargetMode="External"/><Relationship Id="rId7" Type="http://schemas.openxmlformats.org/officeDocument/2006/relationships/hyperlink" Target="https://docs.aws.amazon.com/cli/latest/reference/batch/deregister-job-definition.html" TargetMode="External"/><Relationship Id="rId12" Type="http://schemas.openxmlformats.org/officeDocument/2006/relationships/hyperlink" Target="https://docs.aws.amazon.com/cli/latest/reference/batch/list-jobs.html" TargetMode="External"/><Relationship Id="rId17" Type="http://schemas.openxmlformats.org/officeDocument/2006/relationships/hyperlink" Target="https://docs.aws.amazon.com/cli/latest/reference/batch/update-job-queue.html" TargetMode="External"/><Relationship Id="rId2" Type="http://schemas.openxmlformats.org/officeDocument/2006/relationships/hyperlink" Target="https://docs.aws.amazon.com/cli/latest/reference/batch/cancel-job.html" TargetMode="External"/><Relationship Id="rId16" Type="http://schemas.openxmlformats.org/officeDocument/2006/relationships/hyperlink" Target="https://docs.aws.amazon.com/cli/latest/reference/batch/update-compute-environment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aws.amazon.com/cli/latest/reference/batch/delete-job-queue.html" TargetMode="External"/><Relationship Id="rId11" Type="http://schemas.openxmlformats.org/officeDocument/2006/relationships/hyperlink" Target="https://docs.aws.amazon.com/cli/latest/reference/batch/describe-jobs.html" TargetMode="External"/><Relationship Id="rId5" Type="http://schemas.openxmlformats.org/officeDocument/2006/relationships/hyperlink" Target="https://docs.aws.amazon.com/cli/latest/reference/batch/delete-compute-environment.html" TargetMode="External"/><Relationship Id="rId15" Type="http://schemas.openxmlformats.org/officeDocument/2006/relationships/hyperlink" Target="https://docs.aws.amazon.com/cli/latest/reference/batch/terminate-job.html" TargetMode="External"/><Relationship Id="rId10" Type="http://schemas.openxmlformats.org/officeDocument/2006/relationships/hyperlink" Target="https://docs.aws.amazon.com/cli/latest/reference/batch/describe-job-queues.html" TargetMode="External"/><Relationship Id="rId4" Type="http://schemas.openxmlformats.org/officeDocument/2006/relationships/hyperlink" Target="https://docs.aws.amazon.com/cli/latest/reference/batch/create-job-queue.html" TargetMode="External"/><Relationship Id="rId9" Type="http://schemas.openxmlformats.org/officeDocument/2006/relationships/hyperlink" Target="https://docs.aws.amazon.com/cli/latest/reference/batch/describe-job-definitions.html" TargetMode="External"/><Relationship Id="rId14" Type="http://schemas.openxmlformats.org/officeDocument/2006/relationships/hyperlink" Target="https://docs.aws.amazon.com/cli/latest/reference/batch/submit-job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lambda/latest/dg/java-invocation-options.html#intro-invocation-modes" TargetMode="External"/><Relationship Id="rId2" Type="http://schemas.openxmlformats.org/officeDocument/2006/relationships/hyperlink" Target="https://docs.aws.amazon.com/lambda/latest/dg/lambda-introduction-function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aws.amazon.com/lambda/latest/dg/serverless_app.html" TargetMode="External"/><Relationship Id="rId4" Type="http://schemas.openxmlformats.org/officeDocument/2006/relationships/hyperlink" Target="https://aws.amazon.com/serverles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tates-language.net/spec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pn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tiff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pn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tiff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45.tiff"/><Relationship Id="rId4" Type="http://schemas.openxmlformats.org/officeDocument/2006/relationships/image" Target="../media/image46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45.tiff"/><Relationship Id="rId4" Type="http://schemas.openxmlformats.org/officeDocument/2006/relationships/image" Target="../media/image46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3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tiff"/><Relationship Id="rId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3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tiff"/><Relationship Id="rId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352425" y="280908"/>
            <a:ext cx="8432800" cy="800732"/>
          </a:xfrm>
        </p:spPr>
        <p:txBody>
          <a:bodyPr/>
          <a:lstStyle/>
          <a:p>
            <a:r>
              <a:rPr lang="en-US" dirty="0"/>
              <a:t>Event-Driven Batch Processing on AWS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Guido Schmutz </a:t>
            </a:r>
            <a:r>
              <a:rPr lang="mr-IN" dirty="0"/>
              <a:t>–</a:t>
            </a:r>
            <a:r>
              <a:rPr lang="de-DE" dirty="0"/>
              <a:t> 1.3.2018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gschmutz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361764" y="3694113"/>
            <a:ext cx="3591485" cy="315515"/>
          </a:xfrm>
        </p:spPr>
        <p:txBody>
          <a:bodyPr/>
          <a:lstStyle/>
          <a:p>
            <a:r>
              <a:rPr lang="en-US" sz="1800" dirty="0" err="1"/>
              <a:t>guidoschmutz.wordpress.com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A7A9-54CC-B54E-AEBE-402B9753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7D2B4-151C-C04B-8F96-52956F5E9D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9563" y="928801"/>
            <a:ext cx="3985662" cy="2923354"/>
          </a:xfrm>
        </p:spPr>
        <p:txBody>
          <a:bodyPr/>
          <a:lstStyle/>
          <a:p>
            <a:r>
              <a:rPr lang="en-GB" dirty="0"/>
              <a:t>Some of the attributes specified in a job 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Which Docker image to use with the container in the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IAM role associated with the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vCPU and memory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Mount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Container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Retry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811E3E-6D78-7E48-BD7B-9AE2593B7658}"/>
              </a:ext>
            </a:extLst>
          </p:cNvPr>
          <p:cNvSpPr txBox="1">
            <a:spLocks/>
          </p:cNvSpPr>
          <p:nvPr/>
        </p:nvSpPr>
        <p:spPr bwMode="gray">
          <a:xfrm>
            <a:off x="801491" y="1079500"/>
            <a:ext cx="3985662" cy="2772654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marR="0" indent="-269875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2"/>
              </a:buBlip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marR="0" indent="-18000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36466"/>
              </a:buClr>
              <a:buSzTx/>
              <a:buFont typeface="Lucida Grande"/>
              <a:buChar char="–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674688" marR="0" indent="-222250" algn="l" defTabSz="914400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SzTx/>
              <a:buFont typeface="Arial"/>
              <a:buChar char="•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674688" marR="0" indent="222250" algn="l" defTabSz="900113" rtl="0" eaLnBrk="1" fontAlgn="base" latinLnBrk="0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charset="0"/>
              <a:buChar char="•"/>
              <a:tabLst>
                <a:tab pos="887413" algn="l"/>
              </a:tabLst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1117600" marR="0" indent="-220663" algn="l" defTabSz="914400" rtl="0" eaLnBrk="1" fontAlgn="auto" latinLnBrk="0" hangingPunct="1">
              <a:lnSpc>
                <a:spcPts val="1900"/>
              </a:lnSpc>
              <a:spcBef>
                <a:spcPts val="900"/>
              </a:spcBef>
              <a:spcAft>
                <a:spcPts val="0"/>
              </a:spcAft>
              <a:buClr>
                <a:srgbClr val="ED1C2E"/>
              </a:buClr>
              <a:buSzTx/>
              <a:buFont typeface="Segoe UI" pitchFamily="34" charset="0"/>
              <a:buChar char="&gt;"/>
              <a:tabLst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Similar to Elastic Container Services (ECS) task definitions</a:t>
            </a:r>
          </a:p>
          <a:p>
            <a:endParaRPr lang="en-GB" dirty="0"/>
          </a:p>
          <a:p>
            <a:r>
              <a:rPr lang="en-GB" dirty="0"/>
              <a:t>AWS Job Definitions specify how jobs are to be run (think of it as a blueprint for the resources of a job</a:t>
            </a:r>
          </a:p>
          <a:p>
            <a:endParaRPr lang="en-GB" dirty="0"/>
          </a:p>
          <a:p>
            <a:r>
              <a:rPr lang="en-GB" dirty="0"/>
              <a:t>While each job must reference a job definition, many parameters can be overridden upon submitting the job. </a:t>
            </a:r>
          </a:p>
          <a:p>
            <a:endParaRPr lang="en-GB" dirty="0"/>
          </a:p>
          <a:p>
            <a:endParaRPr lang="en-GB" dirty="0"/>
          </a:p>
          <a:p>
            <a:endParaRPr lang="en-GB" b="1" dirty="0"/>
          </a:p>
          <a:p>
            <a:endParaRPr lang="en-GB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774C-C77C-7F4A-8FD4-151D07AA8A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96" y="3897754"/>
            <a:ext cx="7974914" cy="619763"/>
          </a:xfrm>
        </p:spPr>
        <p:txBody>
          <a:bodyPr/>
          <a:lstStyle/>
          <a:p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register-job-definition --job-definition-name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gatk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--container-properties ...</a:t>
            </a:r>
          </a:p>
          <a:p>
            <a:endParaRPr lang="en-GB" sz="1400" b="1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5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C8D7-22FD-2745-8172-C398D957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BC1D3-13BE-734B-B62D-97995674C7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Jobs are submitted to a job queue, where they reside until they are able to be scheduled to a compute resource.</a:t>
            </a:r>
          </a:p>
          <a:p>
            <a:endParaRPr lang="en-GB" dirty="0"/>
          </a:p>
          <a:p>
            <a:r>
              <a:rPr lang="en-GB" dirty="0"/>
              <a:t>Information related to completed jobs persists in the queue for 24 hours</a:t>
            </a:r>
          </a:p>
          <a:p>
            <a:endParaRPr lang="en-GB" dirty="0"/>
          </a:p>
          <a:p>
            <a:r>
              <a:rPr lang="en-GB" dirty="0"/>
              <a:t>Job queues support priorities and multiple queues can schedule work to the same compute environment</a:t>
            </a:r>
          </a:p>
          <a:p>
            <a:endParaRPr lang="en-GB" dirty="0"/>
          </a:p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create-job-queue --job-queue-name genomics --priority 500 --compute-environment-order ...</a:t>
            </a:r>
          </a:p>
          <a:p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98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B914-0CA3-C241-A69B-B7C98ED2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653C-A15C-2245-82DC-A0D57556A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 queues are mapped to one or more compute environments containing the EC2 instances used to run containerized batch jobs</a:t>
            </a:r>
          </a:p>
          <a:p>
            <a:endParaRPr lang="en-GB" dirty="0"/>
          </a:p>
          <a:p>
            <a:r>
              <a:rPr lang="en-GB" dirty="0"/>
              <a:t>Managed compute environments enable you to describe your business requirements (instance types, min/max/desired vCPUs, and Spot Instance bid as a % of the On-Demand price).  AWS Batch launches and scales resources on your behalf.</a:t>
            </a:r>
          </a:p>
          <a:p>
            <a:endParaRPr lang="en-GB" dirty="0"/>
          </a:p>
          <a:p>
            <a:r>
              <a:rPr lang="en-GB" dirty="0"/>
              <a:t>You can choose specific instance types (e.g. c3.2xlarge, c3.4xlarge) / instance families (e.g. C4, M4, R4) or chose "optimal" to allow AWS Batch to launch appropriately sized instances from their more modern instance families.</a:t>
            </a:r>
          </a:p>
          <a:p>
            <a:endParaRPr lang="en-GB" dirty="0"/>
          </a:p>
          <a:p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create-compute-environment --compute-environment-name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managedce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--type MANAGED ...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94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F3C-7741-F247-B6BB-114ADA5B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1F65-D84E-BC4B-82DF-38207F8A51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4954041" cy="3491999"/>
          </a:xfrm>
        </p:spPr>
        <p:txBody>
          <a:bodyPr/>
          <a:lstStyle/>
          <a:p>
            <a:r>
              <a:rPr lang="en-GB" dirty="0"/>
              <a:t>The scheduler evaluates when, where, and how to run jobs that have been submitted to a job queue</a:t>
            </a:r>
          </a:p>
          <a:p>
            <a:endParaRPr lang="en-GB" dirty="0"/>
          </a:p>
          <a:p>
            <a:r>
              <a:rPr lang="en-GB" dirty="0"/>
              <a:t>Jobs run in approximately the order in which they are submitted, as long as all dependencies on other jobs have been met</a:t>
            </a:r>
          </a:p>
        </p:txBody>
      </p:sp>
      <p:pic>
        <p:nvPicPr>
          <p:cNvPr id="5122" name="Picture 2" descr="http://www.opencodez.com/wp-content/uploads/2017/03/Oracle-Scheduler.jpg">
            <a:extLst>
              <a:ext uri="{FF2B5EF4-FFF2-40B4-BE49-F238E27FC236}">
                <a16:creationId xmlns:a16="http://schemas.microsoft.com/office/drawing/2014/main" id="{07308364-DCA7-2144-AF1F-FF4756ED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78" y="778213"/>
            <a:ext cx="2957209" cy="2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AWS Batch -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44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1</a:t>
            </a:r>
            <a:r>
              <a:rPr lang="en-GB" baseline="30000" dirty="0"/>
              <a:t>st</a:t>
            </a:r>
            <a:r>
              <a:rPr lang="en-GB" dirty="0"/>
              <a:t>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106818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4874164" y="1670872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6770444" y="413057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8" y="3459145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432041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4" y="2248156"/>
            <a:ext cx="542123" cy="6537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1BAD1-74EA-EE46-B212-2529DBD93BC8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3245873" y="1351352"/>
            <a:ext cx="1766555" cy="1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3"/>
            <a:endCxn id="31" idx="0"/>
          </p:cNvCxnSpPr>
          <p:nvPr/>
        </p:nvCxnSpPr>
        <p:spPr>
          <a:xfrm flipH="1">
            <a:off x="5299788" y="1351352"/>
            <a:ext cx="261279" cy="2114763"/>
          </a:xfrm>
          <a:prstGeom prst="curvedConnector4">
            <a:avLst>
              <a:gd name="adj1" fmla="val -216159"/>
              <a:gd name="adj2" fmla="val 757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68" y="2901893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6815" y="3775394"/>
            <a:ext cx="1224013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4842442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1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265288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7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3247017" y="3775394"/>
            <a:ext cx="1755744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D2F7B1-1569-D544-B904-5897B157264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45873" y="1370687"/>
            <a:ext cx="1704126" cy="115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87AB87-7A7A-0A4B-B8A7-DA526DAE6A5B}"/>
              </a:ext>
            </a:extLst>
          </p:cNvPr>
          <p:cNvSpPr txBox="1"/>
          <p:nvPr/>
        </p:nvSpPr>
        <p:spPr>
          <a:xfrm>
            <a:off x="2543364" y="1788972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Docker Build &amp; Submit Batch</a:t>
            </a:r>
            <a:endParaRPr lang="en-US" sz="1400" b="1" dirty="0"/>
          </a:p>
        </p:txBody>
      </p:sp>
      <p:pic>
        <p:nvPicPr>
          <p:cNvPr id="32" name="Picture 2" descr="Bildergebnis für docker image">
            <a:extLst>
              <a:ext uri="{FF2B5EF4-FFF2-40B4-BE49-F238E27FC236}">
                <a16:creationId xmlns:a16="http://schemas.microsoft.com/office/drawing/2014/main" id="{B8D47568-2460-9746-925C-3595796A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97" y="907231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D885E0-ACA7-CA48-A6E2-6EB5770CA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53" y="100492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A11F-4434-374A-A6AE-7BAAC82F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Dockerfile</a:t>
            </a:r>
            <a:r>
              <a:rPr lang="en-GB" dirty="0"/>
              <a:t> implementing batch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2F793-15EC-A949-969E-B6862378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06" y="777635"/>
            <a:ext cx="4422719" cy="3765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F59B91-7FF5-D94B-BC2A-F84A4A2B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314329"/>
            <a:ext cx="3657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and Deploy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ecr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get-login --no-include-email --region eu-central-1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login -u AWS -p eyJwYXlsb2FkIjoiYkVSNnVDRktaQ3VsUytCNnZHSXh5Nm5ZNXBoamNmRWZiTndBUlQwY09hWG0rYnFsa2hzQlpDRVRZUVMvRmxOaW40QW4zYmtEZTNveWR0RXFRdXZtUEJHZjd4QitvcURFanRtM28rTWg3OWtLeTBSZkE5NEJnWmN4M2RMdko0ZG56d3ovbHNpTmRwUVErL2xGRE5jR25yWjdSY3B2bEZ3dE12dFBNM3JhbmdZZHYyTy9ybnVvcUw2RU5XUTY2eDV3aWl0eWtzNTZOYXRLbXpQajZta3lpMmdVWGNxMzZRQjBiT2JkN3dkRWtDKy8rUGRZVE5ibVJjTWhOdlNwbGpPcUcxbmRlMDZ4VlloNTNiMU5UQm83ZWJoSGZQRnV6Q1o4T0phOUJPV0dwL3dKOEZuOHFUZ2cwaDFiVlkvMjZzU3lzZ3VraGhaZ0lYcjArck9CUGJydUd3cEJST3ZrOFVaU2tOdG00bytSNGxEcXprT250aGxpSVhaOFg2NVdJK25GWnVZSitEWHJuTTkyL3hjdXFoL0xYMnJLRU40VUp2b0QvYjVFTEtUeUlZR3J6QjB6aWthWDkyR1d4ejN6V1FrNU1EUFV6UU1uRGxzZTBGaHRZY21sdlQvcnVDRjQxNGhtVjVDTVpwRWIxYUZ2YVdnQmNyWS9DN0lGbHlINzdyWEZkTC9XeEd4THUzaFJndnFjbkttN0xGd2Y0alFsS3IyeVk1VlpnWDc4aG1HUVRlcXdYQklNQXczdCtHSVF0NDVzdUxhVTFNZGRHSk8xbVQvTUJoajk2OHdycnZNSSttWFc2QnhLQksyTUdmZm9pWHliRXc5emlsOXU5dklTeU54UW5RMjVzckFKRTEyMDhYSHJCaFhNd0EveW5kdWxuSTVDZmtWZVZjRUU2L0V4OFY5cUkwUG43ZnRNWkZtbVhROFRmeDlsVTM1TWlpWVpQelhxVHl1TDYxaGdEcDdBRmpFMkpXT2MwUytMbmZQZTk4MzFWbjdVZnVFOUZqdEZ5bExIS2I2K29yWmV5MlJ5a0VmMHJHa1A3Qi91UHFWVmgyWUhWWVhmTTlYZDM1alE2TzVlckQzcGNMaGk5MkgwRnUrQWdJWHQ3eFNFSU1NdUt6NmVqUWkzNjhZRytod0Z1dDFqNWN6RHF3SWMyTXV3aWV4WTZtTFdxLzl6SEhVN1pNS0ZpR3BiY1B5azZyRkJvYmxsVEpNdDVkUlJGUEg0TUlCUDJYZGFReGVDb2V4a2RHNktEYlgyMktRSjhtMzRsWlEwNjU5V3NGMlV4eXV2d1h0bWRJZ1k2RzVTQjNqYkdWK3BadTllWXdyRHR2UDFuTm5VS29sR01BeWlWQU1idW45MUJGdUt0MnJvekh5VGJYd0hRMW5hTWJESUxNeFJCbzRGRlg1alpBanFVMk9mZG9qY0xRQWgwbzMzZ1NFYVFDd0tQTzlIS0M1ajA1UC9waEpGRnQ4TXpZVno5Ym1sLzlBTE92cEJqc3FUa0d1dCIsImRhdGFrZXkiOiJBUUVCQUhoM3pZT2R0cEJCU1Z3L1kyYW44QlhJRDRrd0xRZm5vVGo1endadEdKWm9aUUFBQUg0d2ZBWUpLb1pJaHZjTkFRY0dvRzh3YlFJQkFEQm9CZ2txaGtpRzl3MEJCd0V3SGdZSllJWklBV1VEQkFFdU1CRUVESnh3MnBpR0dHWGFKYVJpUHdJQkVJQTdiSWFwWGlFVCsvVFN3S0M0QWdwakhUZTNHdEZCMXhQZDVHU2p1dExZQlN0Ym1kL0R0aG5VUmJja1FrVTdlVFhZc3dueGkxT0RmdzV6WWlVPSIsInZlcnNpb24iOiIyIiwidHlwZSI6IkRBVEFfS0VZIiwiZXhwaXJhdGlvbiI6MTUxOTc4MzU0NH0= https://663559919114.dkr.ecr.eu-central-1.amazonaws.com</a:t>
            </a:r>
            <a:endParaRPr lang="en-GB" sz="1000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65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and Deploy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build -t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ffmpeg:latest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663559919114.dkr.ecr.eu-central-1.amazonaws.com/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ffmpeg:latest</a:t>
            </a:r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push 663559919114.dkr.ecr.eu-central-1.amazonaws.com/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ffmpeg:latest</a:t>
            </a:r>
            <a:endParaRPr lang="en-US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6AADB-FFFC-124F-9AAB-22EB6EF9DD63}"/>
              </a:ext>
            </a:extLst>
          </p:cNvPr>
          <p:cNvSpPr txBox="1"/>
          <p:nvPr/>
        </p:nvSpPr>
        <p:spPr>
          <a:xfrm>
            <a:off x="729575" y="3482502"/>
            <a:ext cx="71542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>
                <a:latin typeface="Arial" charset="0"/>
                <a:ea typeface="Arial" charset="0"/>
                <a:cs typeface="Arial" charset="0"/>
                <a:hlinkClick r:id="rId2"/>
              </a:rPr>
              <a:t>https://eu-central-1.console.aws.amazon.com/ecs/home?region=eu-central-1#/repositories</a:t>
            </a:r>
            <a:endParaRPr lang="en-GB" sz="1400" dirty="0">
              <a:latin typeface="Arial" charset="0"/>
              <a:ea typeface="Arial" charset="0"/>
              <a:cs typeface="Arial" charset="0"/>
            </a:endParaRPr>
          </a:p>
          <a:p>
            <a:endParaRPr lang="en-GB" sz="1400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4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1CB7-A94E-E941-BECD-F43CB4C2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Job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A2EA7-1155-3B4E-A0CD-E01107F1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5" y="683393"/>
            <a:ext cx="4778686" cy="4167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2322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for implementing search with Lambda, Step Functions and AWS Batch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15" y="269291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6749815" y="3315577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2363794" y="4805753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29" y="4206572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788176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89" y="2248156"/>
            <a:ext cx="542123" cy="65373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1"/>
            <a:endCxn id="31" idx="3"/>
          </p:cNvCxnSpPr>
          <p:nvPr/>
        </p:nvCxnSpPr>
        <p:spPr>
          <a:xfrm rot="10800000" flipV="1">
            <a:off x="5952951" y="2976082"/>
            <a:ext cx="972065" cy="803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97" y="2929202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1"/>
            <a:endCxn id="14" idx="3"/>
          </p:cNvCxnSpPr>
          <p:nvPr/>
        </p:nvCxnSpPr>
        <p:spPr>
          <a:xfrm flipH="1">
            <a:off x="3003874" y="3779644"/>
            <a:ext cx="2355022" cy="70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5198577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96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31180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905937" y="3775394"/>
            <a:ext cx="4452959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 flipV="1">
            <a:off x="2734368" y="2451529"/>
            <a:ext cx="69418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DE9C31-0470-9D47-A4A8-B2C03E4C8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5" y="2140174"/>
            <a:ext cx="518823" cy="625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2E74AE-815F-4A46-9ABE-766A1864206D}"/>
              </a:ext>
            </a:extLst>
          </p:cNvPr>
          <p:cNvSpPr txBox="1"/>
          <p:nvPr/>
        </p:nvSpPr>
        <p:spPr>
          <a:xfrm>
            <a:off x="1944643" y="2787182"/>
            <a:ext cx="106062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Step Functions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70C428-D3F3-4D4E-BB19-7FD7602F8569}"/>
              </a:ext>
            </a:extLst>
          </p:cNvPr>
          <p:cNvSpPr txBox="1"/>
          <p:nvPr/>
        </p:nvSpPr>
        <p:spPr>
          <a:xfrm>
            <a:off x="3381183" y="277883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Submit Job</a:t>
            </a:r>
            <a:endParaRPr lang="en-US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07BEEC-3D10-BF48-A11B-00FB27C06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6" y="2169049"/>
            <a:ext cx="543639" cy="5649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7E5FC7-3F6D-CF4C-AC82-A486EEBBD123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3972195" y="2451529"/>
            <a:ext cx="1334794" cy="1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5C4CAA-51B7-4D47-B7F4-466A87FAFB73}"/>
              </a:ext>
            </a:extLst>
          </p:cNvPr>
          <p:cNvSpPr txBox="1"/>
          <p:nvPr/>
        </p:nvSpPr>
        <p:spPr>
          <a:xfrm>
            <a:off x="3379612" y="362240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Get Job Status</a:t>
            </a:r>
            <a:endParaRPr lang="en-US" sz="14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845283-23DC-E74D-97F1-58C7A125E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3012618"/>
            <a:ext cx="543639" cy="56495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2A194-5A3C-5E41-A879-0F17A12D873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3970624" y="2575025"/>
            <a:ext cx="1336365" cy="72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B7654C-6D7B-064E-80DB-9E9DC7069452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2734368" y="2452994"/>
            <a:ext cx="692617" cy="84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8CFAF-C0C6-CC4B-9CCB-5C225D54444E}"/>
              </a:ext>
            </a:extLst>
          </p:cNvPr>
          <p:cNvSpPr txBox="1"/>
          <p:nvPr/>
        </p:nvSpPr>
        <p:spPr>
          <a:xfrm>
            <a:off x="3379612" y="1714073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Search</a:t>
            </a:r>
            <a:endParaRPr lang="en-US" sz="14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12D098-60DC-FE47-865A-3B4267689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1104290"/>
            <a:ext cx="543639" cy="56495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D8C11D-2A04-2049-9F39-244D24D3F78E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076241" y="1386770"/>
            <a:ext cx="2350744" cy="78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3F237BB-4098-A045-B3A8-AF92F6CA8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7" y="2080046"/>
            <a:ext cx="731520" cy="7071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08A8DCA-0D97-BA4D-83E7-B7E65E798FC0}"/>
              </a:ext>
            </a:extLst>
          </p:cNvPr>
          <p:cNvSpPr txBox="1"/>
          <p:nvPr/>
        </p:nvSpPr>
        <p:spPr>
          <a:xfrm>
            <a:off x="352511" y="2881759"/>
            <a:ext cx="1078992" cy="155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users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3CD61E-7F4D-F440-BEF3-AFE036F9A800}"/>
              </a:ext>
            </a:extLst>
          </p:cNvPr>
          <p:cNvCxnSpPr>
            <a:cxnSpLocks/>
            <a:stCxn id="46" idx="3"/>
            <a:endCxn id="27" idx="1"/>
          </p:cNvCxnSpPr>
          <p:nvPr/>
        </p:nvCxnSpPr>
        <p:spPr>
          <a:xfrm>
            <a:off x="1271697" y="2433614"/>
            <a:ext cx="943848" cy="1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AE87AD-418B-A740-A290-C5DE55DE1E3F}"/>
              </a:ext>
            </a:extLst>
          </p:cNvPr>
          <p:cNvSpPr txBox="1"/>
          <p:nvPr/>
        </p:nvSpPr>
        <p:spPr>
          <a:xfrm>
            <a:off x="5275875" y="176825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 err="1"/>
              <a:t>Elasticsearch</a:t>
            </a:r>
            <a:endParaRPr lang="en-US" sz="1400" b="1" dirty="0"/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A129EBA0-281B-0648-AA94-4BEB45CDFD14}"/>
              </a:ext>
            </a:extLst>
          </p:cNvPr>
          <p:cNvSpPr/>
          <p:nvPr/>
        </p:nvSpPr>
        <p:spPr>
          <a:xfrm>
            <a:off x="5304451" y="1049107"/>
            <a:ext cx="558949" cy="677294"/>
          </a:xfrm>
          <a:prstGeom prst="can">
            <a:avLst/>
          </a:prstGeom>
          <a:solidFill>
            <a:srgbClr val="0070C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2D4F2C-76D3-5046-8B67-2AB4C7102FF9}"/>
              </a:ext>
            </a:extLst>
          </p:cNvPr>
          <p:cNvCxnSpPr>
            <a:cxnSpLocks/>
            <a:stCxn id="41" idx="3"/>
            <a:endCxn id="55" idx="2"/>
          </p:cNvCxnSpPr>
          <p:nvPr/>
        </p:nvCxnSpPr>
        <p:spPr>
          <a:xfrm>
            <a:off x="3970624" y="1386770"/>
            <a:ext cx="1333827" cy="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D9289F-92E2-0D4A-965E-5D99CDFFC421}"/>
              </a:ext>
            </a:extLst>
          </p:cNvPr>
          <p:cNvCxnSpPr>
            <a:cxnSpLocks/>
            <a:stCxn id="27" idx="3"/>
            <a:endCxn id="14" idx="0"/>
          </p:cNvCxnSpPr>
          <p:nvPr/>
        </p:nvCxnSpPr>
        <p:spPr>
          <a:xfrm flipH="1">
            <a:off x="2732002" y="2452994"/>
            <a:ext cx="2366" cy="1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0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Job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register-job-definition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job_definition.json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59014" y="1727147"/>
            <a:ext cx="7597302" cy="2769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jobDefinitionName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ffmpeg_job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"type": "container",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"parameters": {"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"s3://inputFileName.mp4"},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containerProperties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"image": "663559919114.dkr.ecr.eu-central-1.amazonaws.com/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trivadis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"memory": 1000,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"command": [],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jobRoleArn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arn:aws:iam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::&lt;account-id&gt;:role/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openfoam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-job-role",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readonlyRootFilesystem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false,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"privileged": true,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"user": "nobody"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retryStrategy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 "attempts": 3 }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b="1" dirty="0" err="1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4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F0E3-6D5C-E546-BE5A-D5B7B971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Computing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FBAD-99A2-F143-9A56-D3D13655F9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1B8F7-3CEC-BE40-808E-1F5E1C9E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6" y="1004590"/>
            <a:ext cx="6245129" cy="38501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751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Computing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create-compute-environment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computing_env.json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53333" y="1727147"/>
            <a:ext cx="8031891" cy="2769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computeEnvironmentName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-on-demand",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"type": "MANAGED",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"state": "ENABLED",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computeResources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 "type": "EC2",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0,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desiredvCpus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instanceTypes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 "m3" ],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"subnets": [ "subnet-31d3f758", "subnet-93b386d9", "subnet-ae473cd5"],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securityGroupIds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 "sg-10809379" ],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"ec2KeyPair":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SparkCluster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arn:aws:iam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::663559919114:instance-profile/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ecsInstanceRole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arn:aws:iam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::663559919114:role/service-role/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AWSBatchServiceRole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b="1" dirty="0" err="1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4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8D09-BA81-2141-841B-A53F6243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 AWS Batch Environment – Job Queue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10F37-BFE4-604C-A69D-0D96F5D6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849075"/>
            <a:ext cx="7141945" cy="38558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729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AWS Batch Environment – Job Queue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create-job-queue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job_queue.json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41976" y="1731551"/>
            <a:ext cx="75973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jobQueueName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-job-queue",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"state": "ENABLED",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"priority": 1,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computeEnvironmentOrder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"order": 1,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computeEnvironment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-on-demand"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b="1" dirty="0" err="1">
              <a:highlight>
                <a:srgbClr val="FFFF00"/>
              </a:highlight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4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F3CE-B570-7B4F-B40A-4E6928F2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job – AWS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1CA48-A2AE-EF4B-BFD0-867F8D7C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4" y="616015"/>
            <a:ext cx="4575183" cy="43446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2332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ECA1-8E15-104C-A4EA-17211998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job – from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DFE4-BFB7-AB48-A761-4394BF02C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submit-job </a:t>
            </a:r>
            <a:b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--cli-input-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file://&lt;path&gt;/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job.json</a:t>
            </a:r>
            <a:endParaRPr lang="en-GB" b="1" dirty="0">
              <a:solidFill>
                <a:schemeClr val="tx1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AD03E-34B6-F643-AE80-F6CA7E630D28}"/>
              </a:ext>
            </a:extLst>
          </p:cNvPr>
          <p:cNvSpPr txBox="1"/>
          <p:nvPr/>
        </p:nvSpPr>
        <p:spPr>
          <a:xfrm>
            <a:off x="741976" y="1712299"/>
            <a:ext cx="8043249" cy="24006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containerOverrides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"command": ["Ref::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"memory": 1000,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vcpus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jobDefinition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"ffmpeg_job:6",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jobQueue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-queue",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"parameters":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"s3://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-test/videos/input/etl.mp4"},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retryStrategy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"attempts": 1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lang="en-GB" sz="1200" b="1" dirty="0" err="1">
              <a:highlight>
                <a:srgbClr val="FFFF00"/>
              </a:highlight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8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9E36-EBFB-EF49-B744-4EFCDABA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job – Python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2921B-FD31-694A-8FF4-959081D905AF}"/>
              </a:ext>
            </a:extLst>
          </p:cNvPr>
          <p:cNvSpPr txBox="1"/>
          <p:nvPr/>
        </p:nvSpPr>
        <p:spPr>
          <a:xfrm>
            <a:off x="634065" y="1202162"/>
            <a:ext cx="8151160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analyzer_job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client.submit_job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+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context.aws_request_id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         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jobQueue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-queue’,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jobDefinition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='ffmpeg_job:6’,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parameters={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's3://' +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-test’ + '/videos/input/etl.mp4’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containerOverrides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'command': ['Ref::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})</a:t>
            </a:r>
            <a:endParaRPr lang="en-GB" sz="1200" b="1" dirty="0" err="1">
              <a:highlight>
                <a:srgbClr val="FFFF00"/>
              </a:highlight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28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C558-D49D-9849-8B5C-933000C5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7F6BD-17DF-B540-840B-D5C3A7BF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1186796"/>
            <a:ext cx="8141635" cy="250890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82320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3649-B818-C249-BD9C-9C26192C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F828-4FE0-034A-9E3B-BC684CC5BC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02033E-B4E5-4649-84A7-3515581C9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4065" y="927106"/>
          <a:ext cx="8058314" cy="3139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808">
                  <a:extLst>
                    <a:ext uri="{9D8B030D-6E8A-4147-A177-3AD203B41FA5}">
                      <a16:colId xmlns:a16="http://schemas.microsoft.com/office/drawing/2014/main" val="452002492"/>
                    </a:ext>
                  </a:extLst>
                </a:gridCol>
                <a:gridCol w="6703506">
                  <a:extLst>
                    <a:ext uri="{9D8B030D-6E8A-4147-A177-3AD203B41FA5}">
                      <a16:colId xmlns:a16="http://schemas.microsoft.com/office/drawing/2014/main" val="4258264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SUBMITTED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Accepted into the queue, but not yet evaluated for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7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has dependencies on other jobs which have not yet 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3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RUNNABLE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has been evaluated by the scheduler and is ready to run. Jobs in this state are started as soon as there are sufficient resources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7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STARTING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is in the process of being scheduled to a compute resource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03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is currently running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5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SUCCEEDED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has finished with exit code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6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Job finished with a non-zero exit code or was cancelled or terminated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024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0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Compute -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80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C362-CBBC-E445-9834-B9FAABE6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Retries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4D70D-23A5-2647-9A2F-C965E2A0CA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 retries enable jobs to be retried due to failures. Failures can be caused by errors in the AWS Batch job itself or by termination of the Spot instance</a:t>
            </a:r>
          </a:p>
          <a:p>
            <a:endParaRPr lang="en-GB" dirty="0"/>
          </a:p>
          <a:p>
            <a:r>
              <a:rPr lang="en-GB" dirty="0"/>
              <a:t>Defined as the retry strategy as either part of the job definition or during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submitJob</a:t>
            </a:r>
            <a:r>
              <a:rPr lang="en-GB" dirty="0"/>
              <a:t> API call. </a:t>
            </a:r>
          </a:p>
          <a:p>
            <a:endParaRPr lang="en-GB" dirty="0"/>
          </a:p>
          <a:p>
            <a:r>
              <a:rPr lang="en-GB" dirty="0"/>
              <a:t>Supports up to 10 attempts, with an attempt being a job moving into RUNNABLE state.</a:t>
            </a:r>
          </a:p>
          <a:p>
            <a:endParaRPr lang="en-GB" dirty="0"/>
          </a:p>
          <a:p>
            <a:r>
              <a:rPr lang="en-GB" dirty="0"/>
              <a:t>For each job attempt,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AWS_BATCH_JOB_ATTEMPT </a:t>
            </a:r>
            <a:r>
              <a:rPr lang="en-GB" dirty="0"/>
              <a:t>environment variable is set to the container’s corresponding job attempt number</a:t>
            </a:r>
          </a:p>
        </p:txBody>
      </p:sp>
    </p:spTree>
    <p:extLst>
      <p:ext uri="{BB962C8B-B14F-4D97-AF65-F5344CB8AC3E}">
        <p14:creationId xmlns:p14="http://schemas.microsoft.com/office/powerpoint/2010/main" val="2793434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7BFD-C80F-1442-9788-2E63D977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1A0B-FE31-E84F-BC8F-61BB36E363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215776" cy="3491999"/>
          </a:xfrm>
        </p:spPr>
        <p:txBody>
          <a:bodyPr/>
          <a:lstStyle/>
          <a:p>
            <a:r>
              <a:rPr lang="en-US" dirty="0"/>
              <a:t>An array job is a job that shares common parameters</a:t>
            </a:r>
          </a:p>
          <a:p>
            <a:endParaRPr lang="en-US" dirty="0"/>
          </a:p>
          <a:p>
            <a:r>
              <a:rPr lang="en-US" dirty="0"/>
              <a:t>such as the job definition, vCPUs, and memory</a:t>
            </a:r>
          </a:p>
          <a:p>
            <a:endParaRPr lang="en-US" dirty="0"/>
          </a:p>
          <a:p>
            <a:r>
              <a:rPr lang="en-US" dirty="0"/>
              <a:t>runs as a collection of related, yet separate, basic jobs that may be distributed across multiple hosts and may run concurrently</a:t>
            </a:r>
          </a:p>
          <a:p>
            <a:endParaRPr lang="en-US" dirty="0"/>
          </a:p>
          <a:p>
            <a:r>
              <a:rPr lang="en-US" sz="1400" dirty="0"/>
              <a:t>SEQUENTAL		N_TO_N</a:t>
            </a:r>
          </a:p>
        </p:txBody>
      </p:sp>
      <p:pic>
        <p:nvPicPr>
          <p:cNvPr id="1026" name="Picture 2" descr="https://docs.aws.amazon.com/batch/latest/userguide/images/sequential-dep.png">
            <a:extLst>
              <a:ext uri="{FF2B5EF4-FFF2-40B4-BE49-F238E27FC236}">
                <a16:creationId xmlns:a16="http://schemas.microsoft.com/office/drawing/2014/main" id="{482B12C9-50AB-CF46-A931-59DD4591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2" y="2976402"/>
            <a:ext cx="1035721" cy="17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ocs.aws.amazon.com/batch/latest/userguide/images/n-to-n-dep.png">
            <a:extLst>
              <a:ext uri="{FF2B5EF4-FFF2-40B4-BE49-F238E27FC236}">
                <a16:creationId xmlns:a16="http://schemas.microsoft.com/office/drawing/2014/main" id="{A0EBCF85-A3FF-D241-824E-A3D08C4B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45" y="2976402"/>
            <a:ext cx="2262062" cy="17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51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781B-D78E-1A47-8473-1704ED68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B8C2-B699-6D48-AAD7-4754DE19AF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8136134" cy="3491999"/>
          </a:xfrm>
        </p:spPr>
        <p:txBody>
          <a:bodyPr/>
          <a:lstStyle/>
          <a:p>
            <a:r>
              <a:rPr lang="en-US" dirty="0">
                <a:hlinkClick r:id="rId2"/>
              </a:rPr>
              <a:t>cancel-job</a:t>
            </a:r>
            <a:endParaRPr lang="en-US" dirty="0"/>
          </a:p>
          <a:p>
            <a:r>
              <a:rPr lang="en-US" dirty="0">
                <a:hlinkClick r:id="rId3"/>
              </a:rPr>
              <a:t>create-compute-environment</a:t>
            </a:r>
            <a:endParaRPr lang="en-US" dirty="0"/>
          </a:p>
          <a:p>
            <a:r>
              <a:rPr lang="en-US" dirty="0">
                <a:hlinkClick r:id="rId4"/>
              </a:rPr>
              <a:t>create-job-queue</a:t>
            </a:r>
            <a:endParaRPr lang="en-US" dirty="0"/>
          </a:p>
          <a:p>
            <a:r>
              <a:rPr lang="en-US" dirty="0">
                <a:hlinkClick r:id="rId5"/>
              </a:rPr>
              <a:t>delete-compute-environment</a:t>
            </a:r>
            <a:endParaRPr lang="en-US" dirty="0"/>
          </a:p>
          <a:p>
            <a:r>
              <a:rPr lang="en-US" dirty="0">
                <a:hlinkClick r:id="rId6"/>
              </a:rPr>
              <a:t>delete-job-queue</a:t>
            </a:r>
            <a:endParaRPr lang="en-US" dirty="0"/>
          </a:p>
          <a:p>
            <a:r>
              <a:rPr lang="en-US" dirty="0">
                <a:hlinkClick r:id="rId7"/>
              </a:rPr>
              <a:t>deregister-job-definition</a:t>
            </a:r>
            <a:endParaRPr lang="en-US" dirty="0"/>
          </a:p>
          <a:p>
            <a:r>
              <a:rPr lang="en-US" dirty="0">
                <a:hlinkClick r:id="rId8"/>
              </a:rPr>
              <a:t>describe-compute-environments</a:t>
            </a:r>
            <a:endParaRPr lang="en-US" dirty="0"/>
          </a:p>
          <a:p>
            <a:r>
              <a:rPr lang="en-US" dirty="0">
                <a:hlinkClick r:id="rId9"/>
              </a:rPr>
              <a:t>describe-job-definitions</a:t>
            </a:r>
            <a:endParaRPr lang="en-US" dirty="0"/>
          </a:p>
          <a:p>
            <a:r>
              <a:rPr lang="en-US" dirty="0">
                <a:hlinkClick r:id="rId10"/>
              </a:rPr>
              <a:t>describe-job-queues</a:t>
            </a:r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B630E-2A92-C140-8F77-8A68B2050AB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157788" y="928688"/>
            <a:ext cx="3986212" cy="3492500"/>
          </a:xfrm>
        </p:spPr>
        <p:txBody>
          <a:bodyPr/>
          <a:lstStyle/>
          <a:p>
            <a:r>
              <a:rPr lang="en-US" dirty="0">
                <a:hlinkClick r:id="rId11"/>
              </a:rPr>
              <a:t>describe-jobs</a:t>
            </a:r>
            <a:endParaRPr lang="en-US" dirty="0"/>
          </a:p>
          <a:p>
            <a:r>
              <a:rPr lang="en-US" dirty="0">
                <a:hlinkClick r:id="rId12"/>
              </a:rPr>
              <a:t>list-jobs</a:t>
            </a:r>
            <a:endParaRPr lang="en-US" dirty="0"/>
          </a:p>
          <a:p>
            <a:r>
              <a:rPr lang="en-US" dirty="0">
                <a:hlinkClick r:id="rId13"/>
              </a:rPr>
              <a:t>register-job-definition</a:t>
            </a:r>
            <a:endParaRPr lang="en-US" dirty="0"/>
          </a:p>
          <a:p>
            <a:r>
              <a:rPr lang="en-US" dirty="0">
                <a:hlinkClick r:id="rId14"/>
              </a:rPr>
              <a:t>submit-job</a:t>
            </a:r>
            <a:endParaRPr lang="en-US" dirty="0"/>
          </a:p>
          <a:p>
            <a:r>
              <a:rPr lang="en-US" dirty="0">
                <a:hlinkClick r:id="rId15"/>
              </a:rPr>
              <a:t>terminate-job</a:t>
            </a:r>
            <a:endParaRPr lang="en-US" dirty="0"/>
          </a:p>
          <a:p>
            <a:r>
              <a:rPr lang="en-US" dirty="0">
                <a:hlinkClick r:id="rId16"/>
              </a:rPr>
              <a:t>update-compute-environment</a:t>
            </a:r>
            <a:endParaRPr lang="en-US" dirty="0"/>
          </a:p>
          <a:p>
            <a:r>
              <a:rPr lang="en-US" dirty="0">
                <a:hlinkClick r:id="rId17"/>
              </a:rPr>
              <a:t>update-job-queue</a:t>
            </a:r>
            <a:endParaRPr lang="en-US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AEEAF-5849-4740-84E7-9370864893D4}"/>
              </a:ext>
            </a:extLst>
          </p:cNvPr>
          <p:cNvSpPr/>
          <p:nvPr/>
        </p:nvSpPr>
        <p:spPr>
          <a:xfrm>
            <a:off x="634065" y="3663498"/>
            <a:ext cx="8394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GB" sz="1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list-jobs --job-queue </a:t>
            </a:r>
            <a:r>
              <a:rPr lang="en-GB" sz="14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lang="en-GB" sz="1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4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mds</a:t>
            </a:r>
            <a:r>
              <a:rPr lang="en-GB" sz="1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-queue --job-status RUNNABLE</a:t>
            </a:r>
          </a:p>
        </p:txBody>
      </p:sp>
    </p:spTree>
    <p:extLst>
      <p:ext uri="{BB962C8B-B14F-4D97-AF65-F5344CB8AC3E}">
        <p14:creationId xmlns:p14="http://schemas.microsoft.com/office/powerpoint/2010/main" val="304509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94815-3772-DE47-AF33-7B73428C2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2527830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72D941-59BE-EE40-AC6F-84DA33FA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Lambda Introduction</a:t>
            </a:r>
          </a:p>
        </p:txBody>
      </p:sp>
      <p:pic>
        <p:nvPicPr>
          <p:cNvPr id="1028" name="Picture 4" descr="Bildergebnis für aws lambda">
            <a:extLst>
              <a:ext uri="{FF2B5EF4-FFF2-40B4-BE49-F238E27FC236}">
                <a16:creationId xmlns:a16="http://schemas.microsoft.com/office/drawing/2014/main" id="{CF3CCA77-E354-1245-B701-81AD2E2F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72" y="1380072"/>
            <a:ext cx="4888970" cy="244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8D85-550E-1B4D-8EB0-36AC27F49B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1" y="927106"/>
            <a:ext cx="5346860" cy="3491999"/>
          </a:xfrm>
        </p:spPr>
        <p:txBody>
          <a:bodyPr/>
          <a:lstStyle/>
          <a:p>
            <a:r>
              <a:rPr lang="en-GB" dirty="0"/>
              <a:t>Serverless compute platform for stateless code execution in response to events</a:t>
            </a:r>
          </a:p>
          <a:p>
            <a:endParaRPr lang="en-GB" dirty="0"/>
          </a:p>
          <a:p>
            <a:r>
              <a:rPr lang="en-GB" dirty="0"/>
              <a:t>No server to manage</a:t>
            </a:r>
          </a:p>
          <a:p>
            <a:endParaRPr lang="en-GB" dirty="0"/>
          </a:p>
          <a:p>
            <a:r>
              <a:rPr lang="en-GB" dirty="0"/>
              <a:t>Continuous scaling</a:t>
            </a:r>
          </a:p>
          <a:p>
            <a:endParaRPr lang="en-GB" dirty="0"/>
          </a:p>
          <a:p>
            <a:r>
              <a:rPr lang="en-GB" dirty="0"/>
              <a:t>No idle/cold servers</a:t>
            </a:r>
          </a:p>
          <a:p>
            <a:endParaRPr lang="en-GB" dirty="0"/>
          </a:p>
          <a:p>
            <a:r>
              <a:rPr lang="en-GB" dirty="0"/>
              <a:t>Pay per request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93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5563-BF26-614E-82EA-AE1468D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AWS Lambda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0565-02D0-C14B-97AA-EC85C48D8D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Bring your own code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 err="1"/>
              <a:t>Node.js</a:t>
            </a:r>
            <a:r>
              <a:rPr lang="en-GB" sz="1400" dirty="0"/>
              <a:t>, Java, Python, C#, Go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Bring your own libraries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Simple resource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Select power rating from 128MB to 1.5GB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CPU and network allocated proportionately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Metrics show usage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Flexible use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Call or send events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Integrated with other AWS services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Build serverless ecosystems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Stateless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Persist data using S3, RDS, </a:t>
            </a:r>
            <a:r>
              <a:rPr lang="en-GB" sz="1400" dirty="0" err="1"/>
              <a:t>DynamoDB</a:t>
            </a:r>
            <a:r>
              <a:rPr lang="en-GB" sz="1400" dirty="0"/>
              <a:t>, ...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No affinity to infrastructure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F6A33-D354-6F4B-9CDD-987E088D3F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Flexible authorization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Securely grant access to resources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Fine-grained control over what can call your functions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Programming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Build-in AWS SDK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Use processes, threads normally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Package code as .zip and upload to Lambda or S3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Plugins for Eclipse and Visual Studio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Command line tools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dirty="0"/>
              <a:t>Monitoring and logging</a:t>
            </a:r>
            <a:endParaRPr lang="en-GB" sz="1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Built-in metrics for requests, latency, errors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Built in logging with </a:t>
            </a:r>
            <a:r>
              <a:rPr lang="en-GB" sz="1400" dirty="0" err="1"/>
              <a:t>CloudWatch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5284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A3D1-81F8-904D-8319-77E843AB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BED2-F746-F842-863A-C9FE9E9CE0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Data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Trigger functions on data updates in S3, SNS, etc. </a:t>
            </a:r>
          </a:p>
          <a:p>
            <a:endParaRPr lang="en-GB" dirty="0"/>
          </a:p>
          <a:p>
            <a:r>
              <a:rPr lang="en-GB" b="1" dirty="0"/>
              <a:t>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 time processing of streaming data updates using Kinesis</a:t>
            </a:r>
          </a:p>
          <a:p>
            <a:endParaRPr lang="en-GB" dirty="0"/>
          </a:p>
          <a:p>
            <a:r>
              <a:rPr lang="en-GB" b="1" dirty="0"/>
              <a:t>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Customize responses and workflows to state changes within AWS</a:t>
            </a:r>
          </a:p>
          <a:p>
            <a:endParaRPr lang="en-GB" dirty="0"/>
          </a:p>
          <a:p>
            <a:r>
              <a:rPr lang="en-GB" b="1" dirty="0"/>
              <a:t>Serverless </a:t>
            </a:r>
            <a:r>
              <a:rPr lang="en-GB" b="1" dirty="0" err="1"/>
              <a:t>backends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Execute server-side backend logic</a:t>
            </a:r>
          </a:p>
        </p:txBody>
      </p:sp>
    </p:spTree>
    <p:extLst>
      <p:ext uri="{BB962C8B-B14F-4D97-AF65-F5344CB8AC3E}">
        <p14:creationId xmlns:p14="http://schemas.microsoft.com/office/powerpoint/2010/main" val="1727026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4CBFD-DCAF-8147-9D78-9823226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Blocks of AWS Lambda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DA405-BFE4-A24B-B81B-CB1621A3FD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Lambda function: </a:t>
            </a:r>
            <a:r>
              <a:rPr lang="en-US" dirty="0"/>
              <a:t>The foundation, it is comprised of your custom code and any dependent libraries. For more information, see </a:t>
            </a:r>
            <a:r>
              <a:rPr lang="en-US" dirty="0">
                <a:hlinkClick r:id="rId2"/>
              </a:rPr>
              <a:t>Lambda Functions</a:t>
            </a:r>
            <a:r>
              <a:rPr lang="en-US" dirty="0"/>
              <a:t>. </a:t>
            </a:r>
          </a:p>
          <a:p>
            <a:r>
              <a:rPr lang="en-US" b="1" dirty="0"/>
              <a:t>Event source: </a:t>
            </a:r>
            <a:r>
              <a:rPr lang="en-US" dirty="0"/>
              <a:t>An AWS service, such as Amazon SNS, or a custom service, that triggers your function and executes its logic. For more information, see </a:t>
            </a:r>
            <a:r>
              <a:rPr lang="en-US" dirty="0">
                <a:hlinkClick r:id="rId3"/>
              </a:rPr>
              <a:t>Event Source Mapping</a:t>
            </a:r>
            <a:r>
              <a:rPr lang="en-US" dirty="0"/>
              <a:t>. </a:t>
            </a:r>
          </a:p>
          <a:p>
            <a:r>
              <a:rPr lang="en-US" b="1" dirty="0"/>
              <a:t>Downstream resources: </a:t>
            </a:r>
            <a:r>
              <a:rPr lang="en-US" dirty="0"/>
              <a:t>An AWS service, such </a:t>
            </a:r>
            <a:r>
              <a:rPr lang="en-US" dirty="0" err="1"/>
              <a:t>DynamoDB</a:t>
            </a:r>
            <a:r>
              <a:rPr lang="en-US" dirty="0"/>
              <a:t> tables or Amazon S3 buckets, that your Lambda function calls once it is triggered. </a:t>
            </a:r>
          </a:p>
          <a:p>
            <a:r>
              <a:rPr lang="en-US" b="1" dirty="0"/>
              <a:t>Log streams: </a:t>
            </a:r>
            <a:r>
              <a:rPr lang="en-US" dirty="0"/>
              <a:t>While Lambda automatically monitors your function invocations and reports metrics to </a:t>
            </a:r>
            <a:r>
              <a:rPr lang="en-US" dirty="0" err="1"/>
              <a:t>CloudWatch</a:t>
            </a:r>
            <a:r>
              <a:rPr lang="en-US" dirty="0"/>
              <a:t>, you can annotate your function code with custom logging statements that allow you to analyze the execution flow and performance of your Lambda function to ensure it's working properly. </a:t>
            </a:r>
          </a:p>
          <a:p>
            <a:r>
              <a:rPr lang="en-US" b="1" dirty="0"/>
              <a:t>AWS SAM: </a:t>
            </a:r>
            <a:r>
              <a:rPr lang="en-US" dirty="0"/>
              <a:t>A model to define </a:t>
            </a:r>
            <a:r>
              <a:rPr lang="en-US" dirty="0">
                <a:hlinkClick r:id="rId4"/>
              </a:rPr>
              <a:t>serverless applications</a:t>
            </a:r>
            <a:r>
              <a:rPr lang="en-US" dirty="0"/>
              <a:t>. AWS SAM is natively supported by AWS </a:t>
            </a:r>
            <a:r>
              <a:rPr lang="en-US" dirty="0" err="1"/>
              <a:t>CloudFormation</a:t>
            </a:r>
            <a:r>
              <a:rPr lang="en-US" dirty="0"/>
              <a:t> and defines simplified syntax for expressing serverless resources. For more information, see </a:t>
            </a:r>
            <a:r>
              <a:rPr lang="en-US" dirty="0">
                <a:hlinkClick r:id="rId5"/>
              </a:rPr>
              <a:t>Using the AWS Serverless Application Model (AWS SAM)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9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AWS Lambda -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0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65" y="127800"/>
            <a:ext cx="8151160" cy="721275"/>
          </a:xfrm>
        </p:spPr>
        <p:txBody>
          <a:bodyPr/>
          <a:lstStyle/>
          <a:p>
            <a:r>
              <a:rPr lang="en-GB" dirty="0"/>
              <a:t>Demo – 2</a:t>
            </a:r>
            <a:r>
              <a:rPr lang="en-GB" baseline="30000" dirty="0"/>
              <a:t>nd</a:t>
            </a:r>
            <a:r>
              <a:rPr lang="en-GB" dirty="0"/>
              <a:t>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106818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4874164" y="1670872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A9293-E69A-8742-B3B9-C8B4F00C63DD}"/>
              </a:ext>
            </a:extLst>
          </p:cNvPr>
          <p:cNvSpPr txBox="1"/>
          <p:nvPr/>
        </p:nvSpPr>
        <p:spPr>
          <a:xfrm>
            <a:off x="2545860" y="287367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Lambda function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694A8D-71A2-E843-BABA-2A721F57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14" y="2281761"/>
            <a:ext cx="543639" cy="564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6770444" y="413057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8" y="3459145"/>
            <a:ext cx="543745" cy="563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CEA840-85B6-6F45-93FA-95C33878640A}"/>
              </a:ext>
            </a:extLst>
          </p:cNvPr>
          <p:cNvSpPr txBox="1"/>
          <p:nvPr/>
        </p:nvSpPr>
        <p:spPr>
          <a:xfrm>
            <a:off x="2574672" y="1877078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Docker Build</a:t>
            </a:r>
            <a:endParaRPr lang="en-US" sz="1400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432041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4" y="2248156"/>
            <a:ext cx="542123" cy="653737"/>
          </a:xfrm>
          <a:prstGeom prst="rect">
            <a:avLst/>
          </a:prstGeom>
        </p:spPr>
      </p:pic>
      <p:pic>
        <p:nvPicPr>
          <p:cNvPr id="2050" name="Picture 2" descr="Bildergebnis für docker image">
            <a:extLst>
              <a:ext uri="{FF2B5EF4-FFF2-40B4-BE49-F238E27FC236}">
                <a16:creationId xmlns:a16="http://schemas.microsoft.com/office/drawing/2014/main" id="{6CCC4779-7181-5B40-8FF1-B8F884E0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97" y="1003482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1BAD1-74EA-EE46-B212-2529DBD93BC8}"/>
              </a:ext>
            </a:extLst>
          </p:cNvPr>
          <p:cNvCxnSpPr>
            <a:stCxn id="2050" idx="3"/>
            <a:endCxn id="8" idx="1"/>
          </p:cNvCxnSpPr>
          <p:nvPr/>
        </p:nvCxnSpPr>
        <p:spPr>
          <a:xfrm>
            <a:off x="3245873" y="1344320"/>
            <a:ext cx="1766555" cy="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3"/>
            <a:endCxn id="31" idx="0"/>
          </p:cNvCxnSpPr>
          <p:nvPr/>
        </p:nvCxnSpPr>
        <p:spPr>
          <a:xfrm flipH="1">
            <a:off x="5299788" y="1351352"/>
            <a:ext cx="261279" cy="2114763"/>
          </a:xfrm>
          <a:prstGeom prst="curvedConnector4">
            <a:avLst>
              <a:gd name="adj1" fmla="val -216159"/>
              <a:gd name="adj2" fmla="val 757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68" y="2901893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6815" y="3775394"/>
            <a:ext cx="1224013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4842442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1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1083970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4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1678099" y="3775394"/>
            <a:ext cx="3324662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65C9DB-C243-514C-A7CD-42F8B637A758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 flipV="1">
            <a:off x="1678099" y="2564241"/>
            <a:ext cx="914215" cy="121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135953" y="2564241"/>
            <a:ext cx="1814901" cy="1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ADE840-1AF4-584D-8CDD-1D8A8CF3F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53" y="112042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5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366E4-9C9F-404C-8214-0C74A6C5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Compute – What is available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53020-E8A8-024E-963A-905888F9D3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b="1" dirty="0"/>
              <a:t>Elastic Compute (EC2)</a:t>
            </a:r>
            <a:r>
              <a:rPr lang="en-GB" dirty="0"/>
              <a:t> =&gt; Virtual servers in the cloud</a:t>
            </a:r>
          </a:p>
          <a:p>
            <a:endParaRPr lang="en-GB" dirty="0"/>
          </a:p>
          <a:p>
            <a:r>
              <a:rPr lang="en-GB" b="1" dirty="0"/>
              <a:t>Elastic Container Service (ECS)</a:t>
            </a:r>
            <a:r>
              <a:rPr lang="en-GB" dirty="0"/>
              <a:t> =&gt; Run and manage </a:t>
            </a:r>
            <a:r>
              <a:rPr lang="en-GB" dirty="0" err="1"/>
              <a:t>docker</a:t>
            </a:r>
            <a:r>
              <a:rPr lang="en-GB" dirty="0"/>
              <a:t> containers</a:t>
            </a:r>
          </a:p>
          <a:p>
            <a:endParaRPr lang="en-GB" dirty="0"/>
          </a:p>
          <a:p>
            <a:r>
              <a:rPr lang="en-GB" b="1" dirty="0"/>
              <a:t>AWS </a:t>
            </a:r>
            <a:r>
              <a:rPr lang="en-GB" b="1" dirty="0" err="1"/>
              <a:t>Fargate</a:t>
            </a:r>
            <a:r>
              <a:rPr lang="en-GB" b="1" dirty="0"/>
              <a:t> </a:t>
            </a:r>
            <a:r>
              <a:rPr lang="en-GB" dirty="0"/>
              <a:t>=&gt; run containers without managing servers or clusters, based on ECS, EKS in the future</a:t>
            </a:r>
          </a:p>
          <a:p>
            <a:endParaRPr lang="en-GB" dirty="0"/>
          </a:p>
          <a:p>
            <a:r>
              <a:rPr lang="en-GB" b="1" dirty="0"/>
              <a:t>Elastic Container Service for Kubernetes (EKS) </a:t>
            </a:r>
            <a:r>
              <a:rPr lang="en-GB" dirty="0"/>
              <a:t>=&gt; run managed and scalable Kubernetes (in preview)</a:t>
            </a:r>
          </a:p>
          <a:p>
            <a:endParaRPr lang="en-GB" dirty="0"/>
          </a:p>
          <a:p>
            <a:r>
              <a:rPr lang="de-CH" b="1" dirty="0"/>
              <a:t>AWS Lambda </a:t>
            </a:r>
            <a:r>
              <a:rPr lang="en-GB" dirty="0"/>
              <a:t>=&gt; Run code in response to events</a:t>
            </a:r>
          </a:p>
          <a:p>
            <a:endParaRPr lang="en-GB" dirty="0"/>
          </a:p>
          <a:p>
            <a:r>
              <a:rPr lang="en-GB" b="1" dirty="0"/>
              <a:t>AWS Batch </a:t>
            </a:r>
            <a:r>
              <a:rPr lang="en-GB" dirty="0"/>
              <a:t>=&gt; Run batch jobs at any scale</a:t>
            </a:r>
          </a:p>
          <a:p>
            <a:endParaRPr lang="en-GB" dirty="0"/>
          </a:p>
          <a:p>
            <a:r>
              <a:rPr lang="en-GB" b="1" dirty="0"/>
              <a:t>AWS Elastic Beanstalk</a:t>
            </a:r>
            <a:r>
              <a:rPr lang="en-GB" dirty="0"/>
              <a:t> =&gt; run and manage web application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96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85A6-C678-7543-9504-AEADBDFD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57EBF-B8A4-174A-B35A-FBA125BF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589506"/>
            <a:ext cx="6119299" cy="4294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6908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1632-0FBF-5943-B3C0-4837AE5F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Implementation – Using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E270-CF66-CD42-AFCE-FE36E330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680932"/>
            <a:ext cx="8050525" cy="37563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7394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2018-C67D-4143-8CD4-68FFBE85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Implementation – Configure test event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765B1-5791-FB42-8D57-E0AB912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770314"/>
            <a:ext cx="5646760" cy="38919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3455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94815-3772-DE47-AF33-7B73428C2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Step Functions</a:t>
            </a:r>
          </a:p>
        </p:txBody>
      </p:sp>
    </p:spTree>
    <p:extLst>
      <p:ext uri="{BB962C8B-B14F-4D97-AF65-F5344CB8AC3E}">
        <p14:creationId xmlns:p14="http://schemas.microsoft.com/office/powerpoint/2010/main" val="928205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6903D5-D664-F54A-8764-EE5843B0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Step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9A32B-0D7A-E748-B7EA-1F719AF074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 want to sequence functions</a:t>
            </a:r>
          </a:p>
          <a:p>
            <a:endParaRPr lang="en-GB" dirty="0"/>
          </a:p>
          <a:p>
            <a:r>
              <a:rPr lang="en-GB" dirty="0"/>
              <a:t>I want to run functions in parallel</a:t>
            </a:r>
          </a:p>
          <a:p>
            <a:br>
              <a:rPr lang="en-GB" dirty="0"/>
            </a:br>
            <a:r>
              <a:rPr lang="en-GB" dirty="0"/>
              <a:t>I want to select functions based on data</a:t>
            </a:r>
          </a:p>
          <a:p>
            <a:endParaRPr lang="en-GB" dirty="0"/>
          </a:p>
          <a:p>
            <a:r>
              <a:rPr lang="en-GB" dirty="0"/>
              <a:t>I want to retry functions</a:t>
            </a:r>
          </a:p>
          <a:p>
            <a:endParaRPr lang="en-GB" dirty="0"/>
          </a:p>
          <a:p>
            <a:r>
              <a:rPr lang="en-GB" dirty="0"/>
              <a:t>I want to try/catch/finally</a:t>
            </a:r>
          </a:p>
          <a:p>
            <a:endParaRPr lang="en-GB" dirty="0"/>
          </a:p>
          <a:p>
            <a:r>
              <a:rPr lang="en-GB" dirty="0"/>
              <a:t>I have code that runs for hours</a:t>
            </a:r>
          </a:p>
        </p:txBody>
      </p:sp>
      <p:pic>
        <p:nvPicPr>
          <p:cNvPr id="8194" name="Picture 2" descr="Bildergebnis für aws step functions">
            <a:extLst>
              <a:ext uri="{FF2B5EF4-FFF2-40B4-BE49-F238E27FC236}">
                <a16:creationId xmlns:a16="http://schemas.microsoft.com/office/drawing/2014/main" id="{98582A97-C1E5-BA47-B191-2E903F1E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849" y="849075"/>
            <a:ext cx="3202021" cy="32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36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6903D5-D664-F54A-8764-EE5843B0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Step Functions - Concepts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1686F-DBB6-D647-9E99-4D4FC7FC3E9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66" y="928800"/>
            <a:ext cx="8151160" cy="3491999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GB" dirty="0"/>
              <a:t>State Machine is defined using the </a:t>
            </a:r>
            <a:r>
              <a:rPr lang="en-GB" dirty="0">
                <a:hlinkClick r:id="rId2"/>
              </a:rPr>
              <a:t>Amazon States Language</a:t>
            </a:r>
            <a:endParaRPr lang="en-GB" dirty="0"/>
          </a:p>
          <a:p>
            <a:pPr>
              <a:spcBef>
                <a:spcPts val="300"/>
              </a:spcBef>
            </a:pPr>
            <a:endParaRPr lang="en-GB" dirty="0"/>
          </a:p>
          <a:p>
            <a:pPr>
              <a:spcBef>
                <a:spcPts val="300"/>
              </a:spcBef>
            </a:pPr>
            <a:r>
              <a:rPr lang="en-GB" dirty="0"/>
              <a:t>A diagram is generated based on that structure</a:t>
            </a:r>
          </a:p>
          <a:p>
            <a:pPr>
              <a:spcBef>
                <a:spcPts val="30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dirty="0"/>
              <a:t>States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Task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Choice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Succeed/Fail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Pass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Wait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Parallel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dirty="0"/>
              <a:t>2.5 cents per thousand state transitions / 4000 free each month</a:t>
            </a:r>
          </a:p>
          <a:p>
            <a:pPr marL="557213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spcBef>
                <a:spcPts val="300"/>
              </a:spcBef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81CA1-2601-D64B-8198-5753820E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59" y="2031403"/>
            <a:ext cx="2082166" cy="2245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0F917-A355-444B-88FC-94F4B702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606" y="2031403"/>
            <a:ext cx="2995194" cy="17802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2263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AWS Step Functions -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123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3</a:t>
            </a:r>
            <a:r>
              <a:rPr lang="en-GB" baseline="30000" dirty="0"/>
              <a:t>rd</a:t>
            </a:r>
            <a:r>
              <a:rPr lang="en-GB" dirty="0"/>
              <a:t> step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875677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4874164" y="1478366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A9293-E69A-8742-B3B9-C8B4F00C63DD}"/>
              </a:ext>
            </a:extLst>
          </p:cNvPr>
          <p:cNvSpPr txBox="1"/>
          <p:nvPr/>
        </p:nvSpPr>
        <p:spPr>
          <a:xfrm>
            <a:off x="1074328" y="2781828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“on S3 object”</a:t>
            </a:r>
            <a:br>
              <a:rPr lang="en-US" sz="800" b="1" dirty="0"/>
            </a:br>
            <a:r>
              <a:rPr lang="en-US" sz="800" b="1" dirty="0"/>
              <a:t>Trigger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694A8D-71A2-E843-BABA-2A721F57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4" y="2168092"/>
            <a:ext cx="543639" cy="564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6770444" y="413057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28" y="3459145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432041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4" y="2248156"/>
            <a:ext cx="542123" cy="6537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1BAD1-74EA-EE46-B212-2529DBD93BC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214752" y="1158846"/>
            <a:ext cx="1797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3"/>
            <a:endCxn id="31" idx="0"/>
          </p:cNvCxnSpPr>
          <p:nvPr/>
        </p:nvCxnSpPr>
        <p:spPr>
          <a:xfrm flipH="1">
            <a:off x="5299788" y="1158846"/>
            <a:ext cx="261279" cy="2307269"/>
          </a:xfrm>
          <a:prstGeom prst="curvedConnector4">
            <a:avLst>
              <a:gd name="adj1" fmla="val -87493"/>
              <a:gd name="adj2" fmla="val 77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68" y="2901893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596815" y="3775394"/>
            <a:ext cx="1224013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4842442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1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31180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905937" y="3775394"/>
            <a:ext cx="4096824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65C9DB-C243-514C-A7CD-42F8B637A758}"/>
              </a:ext>
            </a:extLst>
          </p:cNvPr>
          <p:cNvCxnSpPr>
            <a:cxnSpLocks/>
            <a:stCxn id="34" idx="0"/>
            <a:endCxn id="12" idx="1"/>
          </p:cNvCxnSpPr>
          <p:nvPr/>
        </p:nvCxnSpPr>
        <p:spPr>
          <a:xfrm flipV="1">
            <a:off x="634065" y="2450572"/>
            <a:ext cx="488929" cy="104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 flipV="1">
            <a:off x="2734368" y="2451529"/>
            <a:ext cx="69418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DE9C31-0470-9D47-A4A8-B2C03E4C8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5" y="2140174"/>
            <a:ext cx="518823" cy="625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2E74AE-815F-4A46-9ABE-766A1864206D}"/>
              </a:ext>
            </a:extLst>
          </p:cNvPr>
          <p:cNvSpPr txBox="1"/>
          <p:nvPr/>
        </p:nvSpPr>
        <p:spPr>
          <a:xfrm>
            <a:off x="1944643" y="2787182"/>
            <a:ext cx="106062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Step Functions</a:t>
            </a:r>
            <a:endParaRPr lang="en-US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608A04-EEAD-2F46-9F71-7D869AC2B3B8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1666633" y="2450572"/>
            <a:ext cx="548912" cy="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70C428-D3F3-4D4E-BB19-7FD7602F8569}"/>
              </a:ext>
            </a:extLst>
          </p:cNvPr>
          <p:cNvSpPr txBox="1"/>
          <p:nvPr/>
        </p:nvSpPr>
        <p:spPr>
          <a:xfrm>
            <a:off x="3381183" y="277883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Submit Job</a:t>
            </a:r>
            <a:endParaRPr lang="en-US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07BEEC-3D10-BF48-A11B-00FB27C0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6" y="2169049"/>
            <a:ext cx="543639" cy="5649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7E5FC7-3F6D-CF4C-AC82-A486EEBBD123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3972195" y="2451529"/>
            <a:ext cx="978659" cy="1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5C4CAA-51B7-4D47-B7F4-466A87FAFB73}"/>
              </a:ext>
            </a:extLst>
          </p:cNvPr>
          <p:cNvSpPr txBox="1"/>
          <p:nvPr/>
        </p:nvSpPr>
        <p:spPr>
          <a:xfrm>
            <a:off x="3379612" y="362240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Get Job Status</a:t>
            </a:r>
            <a:endParaRPr lang="en-US" sz="14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845283-23DC-E74D-97F1-58C7A125E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3012618"/>
            <a:ext cx="543639" cy="56495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2A194-5A3C-5E41-A879-0F17A12D873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3970624" y="2575025"/>
            <a:ext cx="980230" cy="72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B7654C-6D7B-064E-80DB-9E9DC7069452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2734368" y="2452994"/>
            <a:ext cx="692617" cy="84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85B3E4-ADFE-5D40-958F-298A120A1E2E}"/>
              </a:ext>
            </a:extLst>
          </p:cNvPr>
          <p:cNvSpPr txBox="1"/>
          <p:nvPr/>
        </p:nvSpPr>
        <p:spPr>
          <a:xfrm>
            <a:off x="2514353" y="168520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Docker Build</a:t>
            </a:r>
            <a:endParaRPr lang="en-US" sz="1400" b="1" dirty="0"/>
          </a:p>
        </p:txBody>
      </p:sp>
      <p:pic>
        <p:nvPicPr>
          <p:cNvPr id="52" name="Picture 2" descr="Bildergebnis für docker image">
            <a:extLst>
              <a:ext uri="{FF2B5EF4-FFF2-40B4-BE49-F238E27FC236}">
                <a16:creationId xmlns:a16="http://schemas.microsoft.com/office/drawing/2014/main" id="{7AF7F9AE-FB52-5F42-B2CA-A0C046B9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97" y="810976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F921789-3385-4B45-8738-30751BE6ED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53" y="92792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E18A-23A6-EB40-B220-4545DEB6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Job </a:t>
            </a:r>
            <a:r>
              <a:rPr lang="en-GB" dirty="0" err="1"/>
              <a:t>Poller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78F3F-C0D5-CE44-A746-7BC530A7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5" y="693881"/>
            <a:ext cx="6100345" cy="4089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7928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Idea – Implementing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16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AWS Batch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98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ADFC4-BDE1-724C-94B1-E2A952DF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for implementing search with Lambda, Step Functions and AWS Batch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8E77-8F62-A747-9086-506471DE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15" y="2692913"/>
            <a:ext cx="548639" cy="56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09B4D-58BF-9544-995A-FD821B271B13}"/>
              </a:ext>
            </a:extLst>
          </p:cNvPr>
          <p:cNvSpPr txBox="1"/>
          <p:nvPr/>
        </p:nvSpPr>
        <p:spPr>
          <a:xfrm>
            <a:off x="6749815" y="3315577"/>
            <a:ext cx="82296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ECR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213D-73F3-AC48-9D80-628CA391855F}"/>
              </a:ext>
            </a:extLst>
          </p:cNvPr>
          <p:cNvSpPr txBox="1"/>
          <p:nvPr/>
        </p:nvSpPr>
        <p:spPr>
          <a:xfrm>
            <a:off x="2363794" y="4805753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Output</a:t>
            </a: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B867A-0FD9-5241-903F-5E4FD7BD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29" y="4206572"/>
            <a:ext cx="543745" cy="5638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92D4C8B-87B2-1047-A4C2-16F571474E2D}"/>
              </a:ext>
            </a:extLst>
          </p:cNvPr>
          <p:cNvSpPr/>
          <p:nvPr/>
        </p:nvSpPr>
        <p:spPr>
          <a:xfrm>
            <a:off x="4788176" y="2515760"/>
            <a:ext cx="1735494" cy="1946064"/>
          </a:xfrm>
          <a:prstGeom prst="round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E86D-D78C-0D43-BA1C-D39B1D08B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89" y="2248156"/>
            <a:ext cx="542123" cy="65373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03A9D9-CA8A-674E-9A8D-E9D48C75048D}"/>
              </a:ext>
            </a:extLst>
          </p:cNvPr>
          <p:cNvCxnSpPr>
            <a:cxnSpLocks/>
            <a:stCxn id="8" idx="1"/>
            <a:endCxn id="31" idx="3"/>
          </p:cNvCxnSpPr>
          <p:nvPr/>
        </p:nvCxnSpPr>
        <p:spPr>
          <a:xfrm rot="10800000" flipV="1">
            <a:off x="5952951" y="2976082"/>
            <a:ext cx="972065" cy="803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ildergebnis für docker image">
            <a:extLst>
              <a:ext uri="{FF2B5EF4-FFF2-40B4-BE49-F238E27FC236}">
                <a16:creationId xmlns:a16="http://schemas.microsoft.com/office/drawing/2014/main" id="{7A9EB2E9-1794-9B4A-8B72-3AA3E75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97" y="2929202"/>
            <a:ext cx="681676" cy="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69BC1-1278-F242-A079-743661C4AAE2}"/>
              </a:ext>
            </a:extLst>
          </p:cNvPr>
          <p:cNvCxnSpPr>
            <a:cxnSpLocks/>
            <a:stCxn id="31" idx="1"/>
            <a:endCxn id="14" idx="3"/>
          </p:cNvCxnSpPr>
          <p:nvPr/>
        </p:nvCxnSpPr>
        <p:spPr>
          <a:xfrm flipH="1">
            <a:off x="3003874" y="3779644"/>
            <a:ext cx="2355022" cy="708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D48DF7-71C3-7E4F-8297-31F1F9406F80}"/>
              </a:ext>
            </a:extLst>
          </p:cNvPr>
          <p:cNvSpPr txBox="1"/>
          <p:nvPr/>
        </p:nvSpPr>
        <p:spPr>
          <a:xfrm>
            <a:off x="5198577" y="4147791"/>
            <a:ext cx="8750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EC2 Instances</a:t>
            </a:r>
          </a:p>
          <a:p>
            <a:pPr algn="ctr"/>
            <a:r>
              <a:rPr lang="en-US" sz="800" b="1" dirty="0"/>
              <a:t>(Spot / On Demand)</a:t>
            </a:r>
            <a:endParaRPr lang="en-US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400ED0-2B2E-6B44-B00B-4E9312363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96" y="3466115"/>
            <a:ext cx="594054" cy="6270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859C3C-ADB1-724B-8E16-11FD827ECD73}"/>
              </a:ext>
            </a:extLst>
          </p:cNvPr>
          <p:cNvSpPr txBox="1"/>
          <p:nvPr/>
        </p:nvSpPr>
        <p:spPr>
          <a:xfrm>
            <a:off x="311808" y="4164881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Input</a:t>
            </a:r>
            <a:endParaRPr lang="en-US" sz="1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714042-0234-9A43-8F34-F0FD634B8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2" y="3493452"/>
            <a:ext cx="543745" cy="56388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D23A3-4160-7E4D-BAE2-42AD2EC712F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905937" y="3775394"/>
            <a:ext cx="4452959" cy="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B49EA2-5F9F-8F4C-849C-DFBED374BE34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 flipV="1">
            <a:off x="2734368" y="2451529"/>
            <a:ext cx="694188" cy="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DE9C31-0470-9D47-A4A8-B2C03E4C8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45" y="2140174"/>
            <a:ext cx="518823" cy="625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2E74AE-815F-4A46-9ABE-766A1864206D}"/>
              </a:ext>
            </a:extLst>
          </p:cNvPr>
          <p:cNvSpPr txBox="1"/>
          <p:nvPr/>
        </p:nvSpPr>
        <p:spPr>
          <a:xfrm>
            <a:off x="1944643" y="2787182"/>
            <a:ext cx="106062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AWS Step Functions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70C428-D3F3-4D4E-BB19-7FD7602F8569}"/>
              </a:ext>
            </a:extLst>
          </p:cNvPr>
          <p:cNvSpPr txBox="1"/>
          <p:nvPr/>
        </p:nvSpPr>
        <p:spPr>
          <a:xfrm>
            <a:off x="3381183" y="277883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Submit Job</a:t>
            </a:r>
            <a:endParaRPr lang="en-US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607BEEC-3D10-BF48-A11B-00FB27C06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56" y="2169049"/>
            <a:ext cx="543639" cy="5649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7E5FC7-3F6D-CF4C-AC82-A486EEBBD123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3972195" y="2451529"/>
            <a:ext cx="1334794" cy="1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5C4CAA-51B7-4D47-B7F4-466A87FAFB73}"/>
              </a:ext>
            </a:extLst>
          </p:cNvPr>
          <p:cNvSpPr txBox="1"/>
          <p:nvPr/>
        </p:nvSpPr>
        <p:spPr>
          <a:xfrm>
            <a:off x="3379612" y="3622401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Get Job Status</a:t>
            </a:r>
            <a:endParaRPr lang="en-US" sz="14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845283-23DC-E74D-97F1-58C7A125E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3012618"/>
            <a:ext cx="543639" cy="564959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762A194-5A3C-5E41-A879-0F17A12D8732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 flipV="1">
            <a:off x="3970624" y="2575025"/>
            <a:ext cx="1336365" cy="72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B7654C-6D7B-064E-80DB-9E9DC7069452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2734368" y="2452994"/>
            <a:ext cx="692617" cy="84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E8CFAF-C0C6-CC4B-9CCB-5C225D54444E}"/>
              </a:ext>
            </a:extLst>
          </p:cNvPr>
          <p:cNvSpPr txBox="1"/>
          <p:nvPr/>
        </p:nvSpPr>
        <p:spPr>
          <a:xfrm>
            <a:off x="3379612" y="1714073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Search</a:t>
            </a:r>
            <a:endParaRPr lang="en-US" sz="14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12D098-60DC-FE47-865A-3B4267689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85" y="1104290"/>
            <a:ext cx="543639" cy="56495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D8C11D-2A04-2049-9F39-244D24D3F78E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076241" y="1386770"/>
            <a:ext cx="2350744" cy="78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3F237BB-4098-A045-B3A8-AF92F6CA8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7" y="2080046"/>
            <a:ext cx="731520" cy="7071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08A8DCA-0D97-BA4D-83E7-B7E65E798FC0}"/>
              </a:ext>
            </a:extLst>
          </p:cNvPr>
          <p:cNvSpPr txBox="1"/>
          <p:nvPr/>
        </p:nvSpPr>
        <p:spPr>
          <a:xfrm>
            <a:off x="352511" y="2881759"/>
            <a:ext cx="1078992" cy="155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users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3CD61E-7F4D-F440-BEF3-AFE036F9A800}"/>
              </a:ext>
            </a:extLst>
          </p:cNvPr>
          <p:cNvCxnSpPr>
            <a:cxnSpLocks/>
            <a:stCxn id="46" idx="3"/>
            <a:endCxn id="27" idx="1"/>
          </p:cNvCxnSpPr>
          <p:nvPr/>
        </p:nvCxnSpPr>
        <p:spPr>
          <a:xfrm>
            <a:off x="1271697" y="2433614"/>
            <a:ext cx="943848" cy="1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AE87AD-418B-A740-A290-C5DE55DE1E3F}"/>
              </a:ext>
            </a:extLst>
          </p:cNvPr>
          <p:cNvSpPr txBox="1"/>
          <p:nvPr/>
        </p:nvSpPr>
        <p:spPr>
          <a:xfrm>
            <a:off x="5275875" y="1768252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 err="1"/>
              <a:t>Elasticsearch</a:t>
            </a:r>
            <a:endParaRPr lang="en-US" sz="1400" b="1" dirty="0"/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A129EBA0-281B-0648-AA94-4BEB45CDFD14}"/>
              </a:ext>
            </a:extLst>
          </p:cNvPr>
          <p:cNvSpPr/>
          <p:nvPr/>
        </p:nvSpPr>
        <p:spPr>
          <a:xfrm>
            <a:off x="5304451" y="1049107"/>
            <a:ext cx="558949" cy="677294"/>
          </a:xfrm>
          <a:prstGeom prst="can">
            <a:avLst/>
          </a:prstGeom>
          <a:solidFill>
            <a:srgbClr val="0070C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2D4F2C-76D3-5046-8B67-2AB4C7102FF9}"/>
              </a:ext>
            </a:extLst>
          </p:cNvPr>
          <p:cNvCxnSpPr>
            <a:cxnSpLocks/>
            <a:stCxn id="41" idx="3"/>
            <a:endCxn id="55" idx="2"/>
          </p:cNvCxnSpPr>
          <p:nvPr/>
        </p:nvCxnSpPr>
        <p:spPr>
          <a:xfrm>
            <a:off x="3970624" y="1386770"/>
            <a:ext cx="1333827" cy="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D9289F-92E2-0D4A-965E-5D99CDFFC421}"/>
              </a:ext>
            </a:extLst>
          </p:cNvPr>
          <p:cNvCxnSpPr>
            <a:cxnSpLocks/>
            <a:stCxn id="27" idx="3"/>
            <a:endCxn id="14" idx="0"/>
          </p:cNvCxnSpPr>
          <p:nvPr/>
        </p:nvCxnSpPr>
        <p:spPr>
          <a:xfrm flipH="1">
            <a:off x="2732002" y="2452994"/>
            <a:ext cx="2366" cy="1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70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BBD7-6680-D247-9AB2-C06FD67EC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Solution Modules </a:t>
            </a:r>
            <a:r>
              <a:rPr lang="en-GB"/>
              <a:t>and Scenarios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1D734-A5AD-B746-B622-E4382A15BC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073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M1 – Batch Data Ingestion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2829704" y="2098957"/>
            <a:ext cx="950861" cy="1522116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2215" y="300365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 Data Flow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990540" y="2881262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2996" y="2751589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FTP / SFTP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834458" y="2887215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9555" y="2787983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HTTP</a:t>
            </a:r>
          </a:p>
        </p:txBody>
      </p:sp>
      <p:pic>
        <p:nvPicPr>
          <p:cNvPr id="19" name="Picture 18" descr="http://plainicon.com/dl.php?pid=46740&amp;tem=256px&amp;con=download-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99230" y="2645273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4680351" y="2098956"/>
            <a:ext cx="1097541" cy="2424783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Storage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69433" y="3048942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pic>
        <p:nvPicPr>
          <p:cNvPr id="29" name="Picture 2" descr="ildergebnis für bucket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71" y="2701614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ight Arrow 34"/>
          <p:cNvSpPr/>
          <p:nvPr/>
        </p:nvSpPr>
        <p:spPr>
          <a:xfrm>
            <a:off x="3834458" y="4194749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0565" y="4052437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 Import</a:t>
            </a:r>
          </a:p>
        </p:txBody>
      </p:sp>
      <p:pic>
        <p:nvPicPr>
          <p:cNvPr id="21" name="Picture 2" descr="ildergebnis für disk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65" y="418208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73860" y="4553019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Disk 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829704" y="745570"/>
            <a:ext cx="2948188" cy="915504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Analytical Platform Automation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913" y="1112464"/>
            <a:ext cx="444655" cy="276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17345" y="1431429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Meta Data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754259" y="1088565"/>
            <a:ext cx="324000" cy="324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43002" y="1431429"/>
            <a:ext cx="5514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98479" y="1431429"/>
            <a:ext cx="5065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Template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164" y="1120516"/>
            <a:ext cx="260096" cy="260096"/>
          </a:xfrm>
          <a:prstGeom prst="rect">
            <a:avLst/>
          </a:prstGeom>
          <a:noFill/>
        </p:spPr>
      </p:pic>
      <p:sp>
        <p:nvSpPr>
          <p:cNvPr id="33" name="Right Arrow 32"/>
          <p:cNvSpPr/>
          <p:nvPr/>
        </p:nvSpPr>
        <p:spPr>
          <a:xfrm rot="5400000">
            <a:off x="3118880" y="1796434"/>
            <a:ext cx="356244" cy="198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62915" y="1742821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Artefact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36" y="1104412"/>
            <a:ext cx="444655" cy="2762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952376" y="143221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Lineage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5400000">
            <a:off x="5070053" y="1791915"/>
            <a:ext cx="356244" cy="198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14088" y="1738302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 info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483" y="3856418"/>
            <a:ext cx="444655" cy="276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007505" y="4165174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428462" y="745570"/>
            <a:ext cx="1309888" cy="917389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Governance</a:t>
            </a:r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189" y="1114350"/>
            <a:ext cx="444655" cy="2762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749472" y="1433315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63" name="Right Arrow 62"/>
          <p:cNvSpPr/>
          <p:nvPr/>
        </p:nvSpPr>
        <p:spPr>
          <a:xfrm rot="10800000">
            <a:off x="5812396" y="1144927"/>
            <a:ext cx="562835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90361" y="837350"/>
            <a:ext cx="8069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Sync Data Assets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58613" y="2098956"/>
            <a:ext cx="1169847" cy="2091979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Sources</a:t>
            </a: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1426170" y="2824170"/>
            <a:ext cx="3842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File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666" y="2461949"/>
            <a:ext cx="324000" cy="324000"/>
          </a:xfrm>
          <a:prstGeom prst="rect">
            <a:avLst/>
          </a:prstGeom>
        </p:spPr>
      </p:pic>
      <p:pic>
        <p:nvPicPr>
          <p:cNvPr id="69" name="Picture 34" descr="ildergebnis für windpark symbo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74" y="244810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26995" y="2817808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Windpark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93153" y="3372481"/>
            <a:ext cx="2500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6236" y="3375424"/>
            <a:ext cx="4103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SCADA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330" y="3121407"/>
            <a:ext cx="475471" cy="254017"/>
          </a:xfrm>
          <a:prstGeom prst="rect">
            <a:avLst/>
          </a:prstGeom>
        </p:spPr>
      </p:pic>
      <p:pic>
        <p:nvPicPr>
          <p:cNvPr id="74" name="Picture 8" descr="mage result for erp apps symb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3" y="305437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960750" y="3981433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ERP</a:t>
            </a:r>
          </a:p>
        </p:txBody>
      </p:sp>
      <p:pic>
        <p:nvPicPr>
          <p:cNvPr id="76" name="Picture 8" descr="mage result for erp apps symb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74" y="366038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 descr="hnliches Fot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62" y="3691061"/>
            <a:ext cx="381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1550459" y="3981433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52996" y="3080199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JDBC / REST</a:t>
            </a:r>
          </a:p>
        </p:txBody>
      </p:sp>
    </p:spTree>
    <p:extLst>
      <p:ext uri="{BB962C8B-B14F-4D97-AF65-F5344CB8AC3E}">
        <p14:creationId xmlns:p14="http://schemas.microsoft.com/office/powerpoint/2010/main" val="1631126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M1.1 – </a:t>
            </a:r>
            <a:r>
              <a:rPr lang="en-US" dirty="0"/>
              <a:t>Disk-based Data Ingestion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2829704" y="2098957"/>
            <a:ext cx="950861" cy="1522116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2215" y="3003657"/>
            <a:ext cx="8271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 Data Flow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990540" y="2881262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2996" y="2751589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FTP / SFTP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834458" y="2887215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9555" y="2787983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HTTP</a:t>
            </a:r>
          </a:p>
        </p:txBody>
      </p:sp>
      <p:pic>
        <p:nvPicPr>
          <p:cNvPr id="19" name="Picture 18" descr="http://plainicon.com/dl.php?pid=46740&amp;tem=256px&amp;con=download-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99230" y="2645273"/>
            <a:ext cx="197575" cy="4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4680351" y="2098956"/>
            <a:ext cx="1097541" cy="2424783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Storage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69433" y="3048942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pic>
        <p:nvPicPr>
          <p:cNvPr id="29" name="Picture 2" descr="ildergebnis für bucket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71" y="2701614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ight Arrow 34"/>
          <p:cNvSpPr/>
          <p:nvPr/>
        </p:nvSpPr>
        <p:spPr>
          <a:xfrm>
            <a:off x="3834458" y="4194749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0565" y="4052437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Bulk Import</a:t>
            </a:r>
          </a:p>
        </p:txBody>
      </p:sp>
      <p:pic>
        <p:nvPicPr>
          <p:cNvPr id="21" name="Picture 2" descr="ildergebnis für disk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65" y="418208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73860" y="4553019"/>
            <a:ext cx="68608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Disk Service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829704" y="745570"/>
            <a:ext cx="2948188" cy="915504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Analytical Platform Automation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913" y="1112464"/>
            <a:ext cx="444655" cy="276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17345" y="1431429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Meta Data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754259" y="1088565"/>
            <a:ext cx="324000" cy="324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43002" y="1431429"/>
            <a:ext cx="5514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98479" y="1431429"/>
            <a:ext cx="5065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Template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164" y="1120516"/>
            <a:ext cx="260096" cy="260096"/>
          </a:xfrm>
          <a:prstGeom prst="rect">
            <a:avLst/>
          </a:prstGeom>
          <a:noFill/>
        </p:spPr>
      </p:pic>
      <p:sp>
        <p:nvSpPr>
          <p:cNvPr id="33" name="Right Arrow 32"/>
          <p:cNvSpPr/>
          <p:nvPr/>
        </p:nvSpPr>
        <p:spPr>
          <a:xfrm rot="5400000">
            <a:off x="3118880" y="1796434"/>
            <a:ext cx="356244" cy="198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62915" y="1742821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Artefact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36" y="1104412"/>
            <a:ext cx="444655" cy="2762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952376" y="1432218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Lineage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5400000">
            <a:off x="5070053" y="1791915"/>
            <a:ext cx="356244" cy="198000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14088" y="1738302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 info</a:t>
            </a:r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3560001" y="3981433"/>
            <a:ext cx="1015152" cy="315658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Snowball / Snowball Edge</a:t>
            </a:r>
          </a:p>
        </p:txBody>
      </p:sp>
      <p:sp>
        <p:nvSpPr>
          <p:cNvPr id="44" name="AutoShape 44"/>
          <p:cNvSpPr>
            <a:spLocks noChangeArrowheads="1"/>
          </p:cNvSpPr>
          <p:nvPr/>
        </p:nvSpPr>
        <p:spPr bwMode="auto">
          <a:xfrm>
            <a:off x="4779484" y="2646764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46" name="Oval 45"/>
          <p:cNvSpPr/>
          <p:nvPr/>
        </p:nvSpPr>
        <p:spPr>
          <a:xfrm>
            <a:off x="4636027" y="2506815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4381200" y="3808633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483" y="3856418"/>
            <a:ext cx="444655" cy="276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007505" y="4165174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428462" y="745570"/>
            <a:ext cx="1309888" cy="917389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Governance</a:t>
            </a:r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189" y="1114350"/>
            <a:ext cx="444655" cy="2762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749472" y="1433315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63" name="Right Arrow 62"/>
          <p:cNvSpPr/>
          <p:nvPr/>
        </p:nvSpPr>
        <p:spPr>
          <a:xfrm rot="10800000">
            <a:off x="5812396" y="1144927"/>
            <a:ext cx="562835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90361" y="837350"/>
            <a:ext cx="8069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Sync Data Assets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58613" y="2098956"/>
            <a:ext cx="1169847" cy="2091979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Sources</a:t>
            </a: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1426170" y="2824170"/>
            <a:ext cx="3842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File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666" y="2461949"/>
            <a:ext cx="324000" cy="324000"/>
          </a:xfrm>
          <a:prstGeom prst="rect">
            <a:avLst/>
          </a:prstGeom>
        </p:spPr>
      </p:pic>
      <p:pic>
        <p:nvPicPr>
          <p:cNvPr id="69" name="Picture 34" descr="ildergebnis für windpark symbo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74" y="244810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26995" y="2817808"/>
            <a:ext cx="9216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Windpark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93153" y="3372481"/>
            <a:ext cx="2500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6236" y="3375424"/>
            <a:ext cx="4103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SCADA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330" y="3121407"/>
            <a:ext cx="475471" cy="254017"/>
          </a:xfrm>
          <a:prstGeom prst="rect">
            <a:avLst/>
          </a:prstGeom>
        </p:spPr>
      </p:pic>
      <p:pic>
        <p:nvPicPr>
          <p:cNvPr id="74" name="Picture 8" descr="mage result for erp apps symb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3" y="305437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960750" y="3981433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ERP</a:t>
            </a:r>
          </a:p>
        </p:txBody>
      </p:sp>
      <p:pic>
        <p:nvPicPr>
          <p:cNvPr id="76" name="Picture 8" descr="mage result for erp apps symb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74" y="366038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 descr="hnliches Fot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62" y="3691061"/>
            <a:ext cx="381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1550459" y="3981433"/>
            <a:ext cx="19236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API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52996" y="3080199"/>
            <a:ext cx="8069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JDBC / REST</a:t>
            </a:r>
          </a:p>
        </p:txBody>
      </p:sp>
    </p:spTree>
    <p:extLst>
      <p:ext uri="{BB962C8B-B14F-4D97-AF65-F5344CB8AC3E}">
        <p14:creationId xmlns:p14="http://schemas.microsoft.com/office/powerpoint/2010/main" val="3313176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8813" y="127800"/>
            <a:ext cx="8151160" cy="721275"/>
          </a:xfrm>
        </p:spPr>
        <p:txBody>
          <a:bodyPr/>
          <a:lstStyle/>
          <a:p>
            <a:r>
              <a:rPr lang="en-GB" dirty="0"/>
              <a:t>M3 - Big Data Batch Processing &amp; Preparation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4066" y="1902340"/>
            <a:ext cx="1428060" cy="210535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98" y="2576555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pic>
        <p:nvPicPr>
          <p:cNvPr id="18" name="Picture 2" descr="ildergebnis für bucket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35" y="2229227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22724" y="3130049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Refined Data</a:t>
            </a:r>
          </a:p>
        </p:txBody>
      </p:sp>
      <p:pic>
        <p:nvPicPr>
          <p:cNvPr id="22" name="Picture 21" descr="ildergebnis für bucket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35" y="2782721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92319" y="3711528"/>
            <a:ext cx="1269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Usage-Optimized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24" name="Picture 23" descr="ildergebnis für bucket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53" y="3357527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3024112" y="1902339"/>
            <a:ext cx="1655838" cy="210535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Compute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225589" y="2302400"/>
            <a:ext cx="324000" cy="324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94882" y="2687711"/>
            <a:ext cx="5706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ETL /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Aggregate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407" y="3381984"/>
            <a:ext cx="444655" cy="276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94882" y="3658184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Scheduler</a:t>
            </a:r>
          </a:p>
        </p:txBody>
      </p:sp>
      <p:pic>
        <p:nvPicPr>
          <p:cNvPr id="16388" name="Picture 4" descr="ildergebnis für scheduler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39" y="3208319"/>
            <a:ext cx="396280" cy="3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ight Arrow 43"/>
          <p:cNvSpPr/>
          <p:nvPr/>
        </p:nvSpPr>
        <p:spPr>
          <a:xfrm>
            <a:off x="2147119" y="2459289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0800000">
            <a:off x="2108549" y="2812537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4096" y="2621459"/>
            <a:ext cx="8335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Serverless ETL</a:t>
            </a:r>
          </a:p>
        </p:txBody>
      </p:sp>
      <p:pic>
        <p:nvPicPr>
          <p:cNvPr id="20" name="Picture 6" descr="ildergebnis für func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477" y="2349170"/>
            <a:ext cx="334800" cy="2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654771" y="4385946"/>
            <a:ext cx="4025179" cy="619852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Master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79" y="4504919"/>
            <a:ext cx="444655" cy="276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40007" y="4816308"/>
            <a:ext cx="6540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Master Data</a:t>
            </a:r>
          </a:p>
        </p:txBody>
      </p:sp>
      <p:sp>
        <p:nvSpPr>
          <p:cNvPr id="31" name="Right Arrow 30"/>
          <p:cNvSpPr/>
          <p:nvPr/>
        </p:nvSpPr>
        <p:spPr>
          <a:xfrm rot="16200000">
            <a:off x="3754421" y="4105914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6200000">
            <a:off x="1249609" y="4092592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283852" y="670192"/>
            <a:ext cx="2948188" cy="85977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Analytical Platform Automation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061" y="981358"/>
            <a:ext cx="444655" cy="276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771493" y="1300323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Meta Data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08407" y="957459"/>
            <a:ext cx="324000" cy="324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097150" y="1300323"/>
            <a:ext cx="5514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52627" y="1300323"/>
            <a:ext cx="5065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Template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4312" y="989410"/>
            <a:ext cx="260096" cy="260096"/>
          </a:xfrm>
          <a:prstGeom prst="rect">
            <a:avLst/>
          </a:prstGeom>
          <a:noFill/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784" y="973306"/>
            <a:ext cx="444655" cy="276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406524" y="1301112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Lineage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379" y="3251443"/>
            <a:ext cx="444655" cy="276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937401" y="3560199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</a:t>
            </a:r>
          </a:p>
        </p:txBody>
      </p:sp>
      <p:sp>
        <p:nvSpPr>
          <p:cNvPr id="49" name="Right Arrow 48"/>
          <p:cNvSpPr/>
          <p:nvPr/>
        </p:nvSpPr>
        <p:spPr>
          <a:xfrm rot="5400000">
            <a:off x="3757060" y="1621911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 rot="5400000">
            <a:off x="3243972" y="1609542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 rot="5400000">
            <a:off x="1534664" y="1616685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35220" y="1577653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Artefact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48416" y="1592232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 info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29392" y="1564814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Artefact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4861448" y="665392"/>
            <a:ext cx="1309888" cy="864576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Governance</a:t>
            </a:r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175" y="973306"/>
            <a:ext cx="444655" cy="2762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182458" y="1301112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67" name="Right Arrow 66"/>
          <p:cNvSpPr/>
          <p:nvPr/>
        </p:nvSpPr>
        <p:spPr>
          <a:xfrm rot="10800000">
            <a:off x="4256759" y="1015043"/>
            <a:ext cx="562835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54206" y="741708"/>
            <a:ext cx="8069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Sync Data Assets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69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8813" y="127800"/>
            <a:ext cx="8151160" cy="721275"/>
          </a:xfrm>
        </p:spPr>
        <p:txBody>
          <a:bodyPr/>
          <a:lstStyle/>
          <a:p>
            <a:r>
              <a:rPr lang="en-GB" dirty="0"/>
              <a:t>M3 - Big Data Batch Processing &amp; Preparation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4066" y="1902340"/>
            <a:ext cx="1428060" cy="210535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Storage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98" y="2576555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pic>
        <p:nvPicPr>
          <p:cNvPr id="18" name="Picture 2" descr="ildergebnis für bucket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35" y="2229227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22724" y="3130049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Refined Data</a:t>
            </a:r>
          </a:p>
        </p:txBody>
      </p:sp>
      <p:pic>
        <p:nvPicPr>
          <p:cNvPr id="22" name="Picture 21" descr="ildergebnis für bucket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35" y="2782721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92319" y="3711528"/>
            <a:ext cx="1269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Usage-Optimized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24" name="Picture 23" descr="ildergebnis für bucket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53" y="3357527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3024112" y="1902339"/>
            <a:ext cx="1655838" cy="210535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Compute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225589" y="2302400"/>
            <a:ext cx="324000" cy="324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94882" y="2687711"/>
            <a:ext cx="5706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ETL /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Aggregate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407" y="3381984"/>
            <a:ext cx="444655" cy="276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94882" y="3658184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Scheduler</a:t>
            </a:r>
          </a:p>
        </p:txBody>
      </p:sp>
      <p:pic>
        <p:nvPicPr>
          <p:cNvPr id="16388" name="Picture 4" descr="ildergebnis für scheduler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39" y="3208319"/>
            <a:ext cx="396280" cy="3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ight Arrow 43"/>
          <p:cNvSpPr/>
          <p:nvPr/>
        </p:nvSpPr>
        <p:spPr>
          <a:xfrm>
            <a:off x="2147119" y="2459289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0800000">
            <a:off x="2108549" y="2812537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4096" y="2621459"/>
            <a:ext cx="8335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Serverless ETL</a:t>
            </a:r>
          </a:p>
        </p:txBody>
      </p:sp>
      <p:pic>
        <p:nvPicPr>
          <p:cNvPr id="20" name="Picture 6" descr="ildergebnis für func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477" y="2349170"/>
            <a:ext cx="334800" cy="2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654771" y="4385946"/>
            <a:ext cx="4025179" cy="619852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Master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79" y="4504919"/>
            <a:ext cx="444655" cy="276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40007" y="4816308"/>
            <a:ext cx="6540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Master Data</a:t>
            </a:r>
          </a:p>
        </p:txBody>
      </p:sp>
      <p:sp>
        <p:nvSpPr>
          <p:cNvPr id="31" name="Right Arrow 30"/>
          <p:cNvSpPr/>
          <p:nvPr/>
        </p:nvSpPr>
        <p:spPr>
          <a:xfrm rot="16200000">
            <a:off x="3754421" y="4105914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6200000">
            <a:off x="1249609" y="4092592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283852" y="670192"/>
            <a:ext cx="2948188" cy="85977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Analytical Platform Automation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061" y="981358"/>
            <a:ext cx="444655" cy="276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771493" y="1300323"/>
            <a:ext cx="5450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Meta Data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08407" y="957459"/>
            <a:ext cx="324000" cy="324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097150" y="1300323"/>
            <a:ext cx="55143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52627" y="1300323"/>
            <a:ext cx="5065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Template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4312" y="989410"/>
            <a:ext cx="260096" cy="260096"/>
          </a:xfrm>
          <a:prstGeom prst="rect">
            <a:avLst/>
          </a:prstGeom>
          <a:noFill/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784" y="973306"/>
            <a:ext cx="444655" cy="2762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406524" y="1301112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Data Lineage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379" y="3251443"/>
            <a:ext cx="444655" cy="276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937401" y="3560199"/>
            <a:ext cx="4167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</a:t>
            </a:r>
          </a:p>
        </p:txBody>
      </p:sp>
      <p:sp>
        <p:nvSpPr>
          <p:cNvPr id="49" name="Right Arrow 48"/>
          <p:cNvSpPr/>
          <p:nvPr/>
        </p:nvSpPr>
        <p:spPr>
          <a:xfrm rot="5400000">
            <a:off x="3757060" y="1621911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 rot="5400000">
            <a:off x="3243972" y="1609542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 rot="5400000">
            <a:off x="1534664" y="1616685"/>
            <a:ext cx="288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35220" y="1577653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Artefact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48416" y="1592232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Tracing info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29392" y="1564814"/>
            <a:ext cx="10184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Generate</a:t>
            </a:r>
          </a:p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Artefact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4861448" y="665392"/>
            <a:ext cx="1309888" cy="864576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Governance</a:t>
            </a:r>
            <a:endParaRPr lang="en-US" sz="1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175" y="973306"/>
            <a:ext cx="444655" cy="2762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182458" y="1301112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67" name="Right Arrow 66"/>
          <p:cNvSpPr/>
          <p:nvPr/>
        </p:nvSpPr>
        <p:spPr>
          <a:xfrm rot="10800000">
            <a:off x="4256759" y="1015043"/>
            <a:ext cx="562835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54206" y="741708"/>
            <a:ext cx="8069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>
                <a:latin typeface="Arial" charset="0"/>
                <a:ea typeface="Arial" charset="0"/>
                <a:cs typeface="Arial" charset="0"/>
              </a:rPr>
              <a:t>Sync Data Assets</a:t>
            </a:r>
            <a:endParaRPr lang="en-US" sz="9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AutoShape 44">
            <a:extLst>
              <a:ext uri="{FF2B5EF4-FFF2-40B4-BE49-F238E27FC236}">
                <a16:creationId xmlns:a16="http://schemas.microsoft.com/office/drawing/2014/main" id="{AF272617-3469-EB4B-8D98-269BBB8FC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59" y="2234351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56" name="AutoShape 44">
            <a:extLst>
              <a:ext uri="{FF2B5EF4-FFF2-40B4-BE49-F238E27FC236}">
                <a16:creationId xmlns:a16="http://schemas.microsoft.com/office/drawing/2014/main" id="{E7ACAB37-F310-EB47-A275-F154CE5B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659" y="2767799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57" name="AutoShape 44">
            <a:extLst>
              <a:ext uri="{FF2B5EF4-FFF2-40B4-BE49-F238E27FC236}">
                <a16:creationId xmlns:a16="http://schemas.microsoft.com/office/drawing/2014/main" id="{2AC827C7-5FBD-0E4A-9AC2-2B8D392B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096" y="2201597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AWS Batch</a:t>
            </a:r>
          </a:p>
        </p:txBody>
      </p:sp>
      <p:sp>
        <p:nvSpPr>
          <p:cNvPr id="58" name="AutoShape 44">
            <a:extLst>
              <a:ext uri="{FF2B5EF4-FFF2-40B4-BE49-F238E27FC236}">
                <a16:creationId xmlns:a16="http://schemas.microsoft.com/office/drawing/2014/main" id="{FC77CD65-8656-EE42-A130-9C9C175ED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230" y="3074141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AWS Lambda</a:t>
            </a:r>
          </a:p>
        </p:txBody>
      </p:sp>
      <p:sp>
        <p:nvSpPr>
          <p:cNvPr id="59" name="AutoShape 44">
            <a:extLst>
              <a:ext uri="{FF2B5EF4-FFF2-40B4-BE49-F238E27FC236}">
                <a16:creationId xmlns:a16="http://schemas.microsoft.com/office/drawing/2014/main" id="{137B8786-845C-4345-8131-A5E9D1737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125" y="3469385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AWS Step Functions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BEBF635-11AA-F742-8FF9-899A173A071A}"/>
              </a:ext>
            </a:extLst>
          </p:cNvPr>
          <p:cNvSpPr/>
          <p:nvPr/>
        </p:nvSpPr>
        <p:spPr>
          <a:xfrm>
            <a:off x="1669591" y="2125840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F87DD2-4893-F949-95DE-1CD8CD304D73}"/>
              </a:ext>
            </a:extLst>
          </p:cNvPr>
          <p:cNvSpPr/>
          <p:nvPr/>
        </p:nvSpPr>
        <p:spPr>
          <a:xfrm>
            <a:off x="2725240" y="3011475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337549B-3F56-9140-B6E5-22A4097DF3FB}"/>
              </a:ext>
            </a:extLst>
          </p:cNvPr>
          <p:cNvSpPr/>
          <p:nvPr/>
        </p:nvSpPr>
        <p:spPr>
          <a:xfrm>
            <a:off x="2724416" y="3427930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3B4EEB3-4F51-254A-BCF9-89F924660EBC}"/>
              </a:ext>
            </a:extLst>
          </p:cNvPr>
          <p:cNvSpPr/>
          <p:nvPr/>
        </p:nvSpPr>
        <p:spPr>
          <a:xfrm>
            <a:off x="3581341" y="2116059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5A77B6D-952F-6B43-8184-815BAED6CF10}"/>
              </a:ext>
            </a:extLst>
          </p:cNvPr>
          <p:cNvSpPr/>
          <p:nvPr/>
        </p:nvSpPr>
        <p:spPr>
          <a:xfrm>
            <a:off x="1969833" y="3011475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0" name="AutoShape 44">
            <a:extLst>
              <a:ext uri="{FF2B5EF4-FFF2-40B4-BE49-F238E27FC236}">
                <a16:creationId xmlns:a16="http://schemas.microsoft.com/office/drawing/2014/main" id="{B6365776-1735-C746-8AA6-628B2240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431" y="3391269"/>
            <a:ext cx="953336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Elasticsearch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CC385F3-9CA2-7143-82FF-59A8D45B0E0A}"/>
              </a:ext>
            </a:extLst>
          </p:cNvPr>
          <p:cNvSpPr/>
          <p:nvPr/>
        </p:nvSpPr>
        <p:spPr>
          <a:xfrm>
            <a:off x="1954780" y="3510887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26621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M6 - Data Lake - Access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06289" y="1099478"/>
            <a:ext cx="1510514" cy="1739890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Compute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228984" y="1098538"/>
            <a:ext cx="1069252" cy="248364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 Consumer</a:t>
            </a:r>
          </a:p>
        </p:txBody>
      </p:sp>
      <p:pic>
        <p:nvPicPr>
          <p:cNvPr id="16" name="Picture 2" descr="ildergebnis für datascience la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6" y="224391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ildergebnis für data visualis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99" y="1603131"/>
            <a:ext cx="368294" cy="3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ildergebnis für microservice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6" y="2847483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276921" y="2012556"/>
            <a:ext cx="9874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Visualization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92951" y="2621521"/>
            <a:ext cx="9553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Lab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9282" y="3230486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993241" y="1592832"/>
            <a:ext cx="324000" cy="324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036619" y="1957446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965266" y="2111307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1971361" y="2920476"/>
            <a:ext cx="32086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87961" y="2210776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969915" y="4011743"/>
            <a:ext cx="1328321" cy="84774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Governance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510" y="4323625"/>
            <a:ext cx="444655" cy="276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283789" y="4635014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40" name="Right Arrow 39"/>
          <p:cNvSpPr/>
          <p:nvPr/>
        </p:nvSpPr>
        <p:spPr>
          <a:xfrm rot="16200000">
            <a:off x="5588729" y="3688048"/>
            <a:ext cx="362465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85217" y="1098538"/>
            <a:ext cx="1428060" cy="210535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Storage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6849" y="1772753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pic>
        <p:nvPicPr>
          <p:cNvPr id="41" name="Picture 2" descr="ildergebnis für bucket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6" y="1425425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873875" y="2326247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Refined Data</a:t>
            </a:r>
          </a:p>
        </p:txBody>
      </p:sp>
      <p:pic>
        <p:nvPicPr>
          <p:cNvPr id="43" name="Picture 42" descr="ildergebnis für bucket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6" y="1978919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43470" y="2907726"/>
            <a:ext cx="1269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Usage-Optimized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45" name="Picture 44" descr="ildergebnis für bucket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4" y="2553725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558" y="2578182"/>
            <a:ext cx="444655" cy="27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94ED90-CB24-4145-8562-16A808B8CD2E}"/>
              </a:ext>
            </a:extLst>
          </p:cNvPr>
          <p:cNvSpPr txBox="1"/>
          <p:nvPr/>
        </p:nvSpPr>
        <p:spPr>
          <a:xfrm>
            <a:off x="2891237" y="2669208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Scheduler</a:t>
            </a:r>
          </a:p>
        </p:txBody>
      </p:sp>
      <p:pic>
        <p:nvPicPr>
          <p:cNvPr id="33" name="Picture 4" descr="ildergebnis für scheduler symbol">
            <a:extLst>
              <a:ext uri="{FF2B5EF4-FFF2-40B4-BE49-F238E27FC236}">
                <a16:creationId xmlns:a16="http://schemas.microsoft.com/office/drawing/2014/main" id="{8E77DE04-F87F-7A43-BB08-413657EC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94" y="2219343"/>
            <a:ext cx="396280" cy="3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E4FD0-0793-0748-A242-9977975188A6}"/>
              </a:ext>
            </a:extLst>
          </p:cNvPr>
          <p:cNvSpPr txBox="1"/>
          <p:nvPr/>
        </p:nvSpPr>
        <p:spPr>
          <a:xfrm>
            <a:off x="3410626" y="1963304"/>
            <a:ext cx="8335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Serverless ETL</a:t>
            </a:r>
          </a:p>
        </p:txBody>
      </p:sp>
      <p:pic>
        <p:nvPicPr>
          <p:cNvPr id="48" name="Picture 6" descr="ildergebnis für function">
            <a:extLst>
              <a:ext uri="{FF2B5EF4-FFF2-40B4-BE49-F238E27FC236}">
                <a16:creationId xmlns:a16="http://schemas.microsoft.com/office/drawing/2014/main" id="{F9CB2447-C445-8944-AEAB-B1C0ED9A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07" y="1691015"/>
            <a:ext cx="334800" cy="2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23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M6 - Data Lake - Access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06289" y="1099478"/>
            <a:ext cx="1510514" cy="1739890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Compute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228984" y="1098538"/>
            <a:ext cx="1069252" cy="2483648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Information Consumer</a:t>
            </a:r>
          </a:p>
        </p:txBody>
      </p:sp>
      <p:pic>
        <p:nvPicPr>
          <p:cNvPr id="16" name="Picture 2" descr="ildergebnis für datascience la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6" y="224391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ildergebnis für data visualis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99" y="1603131"/>
            <a:ext cx="368294" cy="3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ildergebnis für microservice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6" y="2847483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276921" y="2012556"/>
            <a:ext cx="98745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Visualization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92951" y="2621521"/>
            <a:ext cx="9553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Science Lab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9282" y="3230486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Dashboard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993241" y="1592832"/>
            <a:ext cx="324000" cy="324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036619" y="1957446"/>
            <a:ext cx="2372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SQL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965266" y="2111307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1971361" y="2920476"/>
            <a:ext cx="32086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87961" y="2210776"/>
            <a:ext cx="792000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969915" y="4011743"/>
            <a:ext cx="1328321" cy="84774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Data Governance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510" y="4323625"/>
            <a:ext cx="444655" cy="276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283789" y="4635014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 Catalog</a:t>
            </a:r>
          </a:p>
        </p:txBody>
      </p:sp>
      <p:sp>
        <p:nvSpPr>
          <p:cNvPr id="40" name="Right Arrow 39"/>
          <p:cNvSpPr/>
          <p:nvPr/>
        </p:nvSpPr>
        <p:spPr>
          <a:xfrm rot="16200000">
            <a:off x="5588729" y="3688048"/>
            <a:ext cx="362465" cy="198937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1" dirty="0" err="1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85217" y="1098538"/>
            <a:ext cx="1428060" cy="2105355"/>
          </a:xfrm>
          <a:prstGeom prst="roundRect">
            <a:avLst>
              <a:gd name="adj" fmla="val 13579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Big Data Storage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6849" y="1772753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Raw Data</a:t>
            </a:r>
          </a:p>
        </p:txBody>
      </p:sp>
      <p:pic>
        <p:nvPicPr>
          <p:cNvPr id="41" name="Picture 2" descr="ildergebnis für bucket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6" y="1425425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873875" y="2326247"/>
            <a:ext cx="705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Refined Data</a:t>
            </a:r>
          </a:p>
        </p:txBody>
      </p:sp>
      <p:pic>
        <p:nvPicPr>
          <p:cNvPr id="43" name="Picture 42" descr="ildergebnis für bucket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86" y="1978919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43470" y="2907726"/>
            <a:ext cx="1269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Usage-Optimized</a:t>
            </a:r>
          </a:p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pic>
        <p:nvPicPr>
          <p:cNvPr id="45" name="Picture 44" descr="ildergebnis für bucket storag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4" y="2553725"/>
            <a:ext cx="301099" cy="32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558" y="2578182"/>
            <a:ext cx="444655" cy="27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94ED90-CB24-4145-8562-16A808B8CD2E}"/>
              </a:ext>
            </a:extLst>
          </p:cNvPr>
          <p:cNvSpPr txBox="1"/>
          <p:nvPr/>
        </p:nvSpPr>
        <p:spPr>
          <a:xfrm>
            <a:off x="2891237" y="2669208"/>
            <a:ext cx="557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Scheduler</a:t>
            </a:r>
          </a:p>
        </p:txBody>
      </p:sp>
      <p:pic>
        <p:nvPicPr>
          <p:cNvPr id="33" name="Picture 4" descr="ildergebnis für scheduler symbol">
            <a:extLst>
              <a:ext uri="{FF2B5EF4-FFF2-40B4-BE49-F238E27FC236}">
                <a16:creationId xmlns:a16="http://schemas.microsoft.com/office/drawing/2014/main" id="{8E77DE04-F87F-7A43-BB08-413657EC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94" y="2219343"/>
            <a:ext cx="396280" cy="3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E4FD0-0793-0748-A242-9977975188A6}"/>
              </a:ext>
            </a:extLst>
          </p:cNvPr>
          <p:cNvSpPr txBox="1"/>
          <p:nvPr/>
        </p:nvSpPr>
        <p:spPr>
          <a:xfrm>
            <a:off x="3410626" y="1963304"/>
            <a:ext cx="8335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Serverless ETL</a:t>
            </a:r>
          </a:p>
        </p:txBody>
      </p:sp>
      <p:pic>
        <p:nvPicPr>
          <p:cNvPr id="48" name="Picture 6" descr="ildergebnis für function">
            <a:extLst>
              <a:ext uri="{FF2B5EF4-FFF2-40B4-BE49-F238E27FC236}">
                <a16:creationId xmlns:a16="http://schemas.microsoft.com/office/drawing/2014/main" id="{F9CB2447-C445-8944-AEAB-B1C0ED9A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07" y="1691015"/>
            <a:ext cx="334800" cy="2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utoShape 44">
            <a:extLst>
              <a:ext uri="{FF2B5EF4-FFF2-40B4-BE49-F238E27FC236}">
                <a16:creationId xmlns:a16="http://schemas.microsoft.com/office/drawing/2014/main" id="{0418B737-1358-3E4A-840C-4584E6EB7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21" y="1390457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50" name="AutoShape 44">
            <a:extLst>
              <a:ext uri="{FF2B5EF4-FFF2-40B4-BE49-F238E27FC236}">
                <a16:creationId xmlns:a16="http://schemas.microsoft.com/office/drawing/2014/main" id="{DCC91A90-614D-4B47-AA20-2A864F189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88" y="1967301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51" name="AutoShape 44">
            <a:extLst>
              <a:ext uri="{FF2B5EF4-FFF2-40B4-BE49-F238E27FC236}">
                <a16:creationId xmlns:a16="http://schemas.microsoft.com/office/drawing/2014/main" id="{A821E931-A44B-924E-AC7E-455B0518C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106" y="1576368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AWS Batch</a:t>
            </a:r>
          </a:p>
        </p:txBody>
      </p:sp>
      <p:sp>
        <p:nvSpPr>
          <p:cNvPr id="52" name="AutoShape 44">
            <a:extLst>
              <a:ext uri="{FF2B5EF4-FFF2-40B4-BE49-F238E27FC236}">
                <a16:creationId xmlns:a16="http://schemas.microsoft.com/office/drawing/2014/main" id="{DE1CA97F-8D3D-8246-B0A0-37C8F1C5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777" y="2079717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AWS Lambda</a:t>
            </a:r>
          </a:p>
        </p:txBody>
      </p:sp>
      <p:sp>
        <p:nvSpPr>
          <p:cNvPr id="53" name="AutoShape 44">
            <a:extLst>
              <a:ext uri="{FF2B5EF4-FFF2-40B4-BE49-F238E27FC236}">
                <a16:creationId xmlns:a16="http://schemas.microsoft.com/office/drawing/2014/main" id="{D4F5F91B-A07F-944F-8AC6-86E8AAC13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777" y="2473721"/>
            <a:ext cx="875474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AWS Step Functions</a:t>
            </a:r>
          </a:p>
        </p:txBody>
      </p:sp>
      <p:sp>
        <p:nvSpPr>
          <p:cNvPr id="54" name="AutoShape 44">
            <a:extLst>
              <a:ext uri="{FF2B5EF4-FFF2-40B4-BE49-F238E27FC236}">
                <a16:creationId xmlns:a16="http://schemas.microsoft.com/office/drawing/2014/main" id="{84A8311A-8FD9-7F4C-AAAF-2A3DBEBF3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453" y="2670682"/>
            <a:ext cx="953336" cy="316800"/>
          </a:xfrm>
          <a:prstGeom prst="roundRect">
            <a:avLst>
              <a:gd name="adj" fmla="val 104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Elasticsearch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2D8B50F-5EF1-4D4D-9E80-F3F442E66FD7}"/>
              </a:ext>
            </a:extLst>
          </p:cNvPr>
          <p:cNvSpPr/>
          <p:nvPr/>
        </p:nvSpPr>
        <p:spPr>
          <a:xfrm>
            <a:off x="1792511" y="2884782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4E9539-B0F5-0F49-85B0-236FA75551F6}"/>
              </a:ext>
            </a:extLst>
          </p:cNvPr>
          <p:cNvSpPr/>
          <p:nvPr/>
        </p:nvSpPr>
        <p:spPr>
          <a:xfrm>
            <a:off x="3565632" y="2445037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475DA93-4B33-1A43-8789-514A772A6D7D}"/>
              </a:ext>
            </a:extLst>
          </p:cNvPr>
          <p:cNvSpPr/>
          <p:nvPr/>
        </p:nvSpPr>
        <p:spPr>
          <a:xfrm>
            <a:off x="3504589" y="2046432"/>
            <a:ext cx="274414" cy="27529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6662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25832" y="183788"/>
            <a:ext cx="9296303" cy="493586"/>
          </a:xfrm>
          <a:prstGeom prst="rect">
            <a:avLst/>
          </a:prstGeom>
        </p:spPr>
        <p:txBody>
          <a:bodyPr/>
          <a:lstStyle/>
          <a:p>
            <a:r>
              <a:rPr lang="de-DE" sz="3700" dirty="0"/>
              <a:t>Technology on </a:t>
            </a:r>
            <a:r>
              <a:rPr lang="de-DE" sz="3700" dirty="0" err="1"/>
              <a:t>its</a:t>
            </a:r>
            <a:r>
              <a:rPr lang="de-DE" sz="3700" dirty="0"/>
              <a:t> </a:t>
            </a:r>
            <a:r>
              <a:rPr lang="de-DE" sz="3700" dirty="0" err="1"/>
              <a:t>own</a:t>
            </a:r>
            <a:r>
              <a:rPr lang="de-DE" sz="3700" dirty="0"/>
              <a:t> </a:t>
            </a:r>
            <a:r>
              <a:rPr lang="de-DE" sz="3700" dirty="0" err="1"/>
              <a:t>won</a:t>
            </a:r>
            <a:r>
              <a:rPr lang="mr-IN" sz="3700" dirty="0"/>
              <a:t>'</a:t>
            </a:r>
            <a:r>
              <a:rPr lang="de-DE" sz="3700" dirty="0"/>
              <a:t>t </a:t>
            </a:r>
            <a:r>
              <a:rPr lang="de-DE" sz="3700" dirty="0" err="1"/>
              <a:t>help</a:t>
            </a:r>
            <a:r>
              <a:rPr lang="de-DE" sz="3700" dirty="0"/>
              <a:t> </a:t>
            </a:r>
            <a:r>
              <a:rPr lang="de-DE" sz="3700" dirty="0" err="1"/>
              <a:t>you</a:t>
            </a:r>
            <a:r>
              <a:rPr lang="de-DE" sz="3700" dirty="0"/>
              <a:t>.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497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9E50-2269-0841-A3AB-DF834C5A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AWS Batch Job Architecture</a:t>
            </a:r>
          </a:p>
        </p:txBody>
      </p:sp>
      <p:pic>
        <p:nvPicPr>
          <p:cNvPr id="4098" name="Picture 2" descr="srv410-deep-dive-on-aws-batch-35-638-2.jpg">
            <a:extLst>
              <a:ext uri="{FF2B5EF4-FFF2-40B4-BE49-F238E27FC236}">
                <a16:creationId xmlns:a16="http://schemas.microsoft.com/office/drawing/2014/main" id="{D4CEE357-4581-FC44-8365-99FA93A8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849075"/>
            <a:ext cx="6570764" cy="36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67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8532E-FBBC-014C-BCD9-1B8177AF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2E50-3FE5-604C-B250-5F3336F9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5" y="849075"/>
            <a:ext cx="8015590" cy="36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72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091A-B661-E045-8292-964509F7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AWS Batch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EE2BD-415C-5C42-826F-E79336913A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You can achieve different objectives via AWS Batch through service configuration and solution architectures</a:t>
            </a:r>
          </a:p>
          <a:p>
            <a:endParaRPr lang="en-GB" dirty="0"/>
          </a:p>
          <a:p>
            <a:r>
              <a:rPr lang="en-GB" dirty="0"/>
              <a:t>Cost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Minimize operational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Work can happen any time over a multi-hour period (or a weekend)</a:t>
            </a:r>
          </a:p>
          <a:p>
            <a:endParaRPr lang="en-GB" dirty="0"/>
          </a:p>
          <a:p>
            <a:r>
              <a:rPr lang="en-GB" dirty="0"/>
              <a:t>Resource optimized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Budget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Multiple job queues, priorities, sharing compute environments</a:t>
            </a:r>
          </a:p>
          <a:p>
            <a:endParaRPr lang="en-GB" dirty="0"/>
          </a:p>
          <a:p>
            <a:r>
              <a:rPr lang="en-GB" dirty="0"/>
              <a:t>Time optimized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Workloads with firm 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Queue w</a:t>
            </a:r>
          </a:p>
        </p:txBody>
      </p:sp>
    </p:spTree>
    <p:extLst>
      <p:ext uri="{BB962C8B-B14F-4D97-AF65-F5344CB8AC3E}">
        <p14:creationId xmlns:p14="http://schemas.microsoft.com/office/powerpoint/2010/main" val="3013882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CF19-B1CC-9943-A4A9-B764B75B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– Use Cases</a:t>
            </a:r>
          </a:p>
        </p:txBody>
      </p:sp>
      <p:pic>
        <p:nvPicPr>
          <p:cNvPr id="2050" name="Picture 2" descr="Bildergebnis für aws batch">
            <a:extLst>
              <a:ext uri="{FF2B5EF4-FFF2-40B4-BE49-F238E27FC236}">
                <a16:creationId xmlns:a16="http://schemas.microsoft.com/office/drawing/2014/main" id="{285927DA-6390-BC4C-8169-156175283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762913"/>
            <a:ext cx="7081736" cy="25142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557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0E94-4634-4544-AFA8-DE1EBC09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Bildergebnis für aws batch">
            <a:extLst>
              <a:ext uri="{FF2B5EF4-FFF2-40B4-BE49-F238E27FC236}">
                <a16:creationId xmlns:a16="http://schemas.microsoft.com/office/drawing/2014/main" id="{CBAD5674-B2E1-6647-ADEE-C4896354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741097"/>
            <a:ext cx="6749229" cy="40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138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F59C-BA33-624A-9F89-7A6635A3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Blog generation diagram">
            <a:extLst>
              <a:ext uri="{FF2B5EF4-FFF2-40B4-BE49-F238E27FC236}">
                <a16:creationId xmlns:a16="http://schemas.microsoft.com/office/drawing/2014/main" id="{D8C09C9A-7E1C-3A48-ABE9-2CC4B84A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5" y="952143"/>
            <a:ext cx="7480570" cy="34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98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8E96-2E20-8A4E-A9D2-5896FFFD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Bildergebnis für aws batch">
            <a:extLst>
              <a:ext uri="{FF2B5EF4-FFF2-40B4-BE49-F238E27FC236}">
                <a16:creationId xmlns:a16="http://schemas.microsoft.com/office/drawing/2014/main" id="{55C0C3FD-61F0-AC47-916C-0BC618B6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3" y="849075"/>
            <a:ext cx="6867728" cy="38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4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1C0EE6-45F4-5449-9A92-AC2BA1AF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44CA4-BAF9-B547-9A36-4AB4DE2B94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090" y="927106"/>
            <a:ext cx="5459879" cy="3491999"/>
          </a:xfrm>
        </p:spPr>
        <p:txBody>
          <a:bodyPr/>
          <a:lstStyle/>
          <a:p>
            <a:r>
              <a:rPr lang="en-GB" dirty="0"/>
              <a:t>Fully managed batch primitives</a:t>
            </a:r>
          </a:p>
          <a:p>
            <a:endParaRPr lang="en-GB" dirty="0"/>
          </a:p>
          <a:p>
            <a:r>
              <a:rPr lang="en-GB" dirty="0"/>
              <a:t>Focus on your applications (shell scripts, Linux executables, Docker images) and their resource requirements</a:t>
            </a:r>
          </a:p>
          <a:p>
            <a:endParaRPr lang="en-GB" dirty="0"/>
          </a:p>
          <a:p>
            <a:r>
              <a:rPr lang="en-GB" dirty="0"/>
              <a:t>AWS Batch takes care of the rest!</a:t>
            </a:r>
          </a:p>
          <a:p>
            <a:endParaRPr lang="en-GB" dirty="0"/>
          </a:p>
          <a:p>
            <a:r>
              <a:rPr lang="en-GB" dirty="0"/>
              <a:t>Cost-optimized resource provisioning</a:t>
            </a:r>
          </a:p>
        </p:txBody>
      </p:sp>
      <p:pic>
        <p:nvPicPr>
          <p:cNvPr id="1026" name="Picture 2" descr="Analysing Exif Data with AWS Batch">
            <a:extLst>
              <a:ext uri="{FF2B5EF4-FFF2-40B4-BE49-F238E27FC236}">
                <a16:creationId xmlns:a16="http://schemas.microsoft.com/office/drawing/2014/main" id="{A2DCD5D9-91BA-0349-A8EE-FF62C19A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17" y="927106"/>
            <a:ext cx="1908116" cy="20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ws batch">
            <a:extLst>
              <a:ext uri="{FF2B5EF4-FFF2-40B4-BE49-F238E27FC236}">
                <a16:creationId xmlns:a16="http://schemas.microsoft.com/office/drawing/2014/main" id="{FD127F6C-ACCB-8249-971E-B026B064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0" y="3366062"/>
            <a:ext cx="5578266" cy="13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F1151C-9937-C14D-9931-B7583B68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Batch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FA0192-9CA9-2249-9349-DB80F9F9A9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Jobs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Job Definitions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Job Queues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Compute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85760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4303-85EA-8C46-9690-C1A7ED81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D4ED-A1FB-B84A-A287-637EB53D20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Jobs are the unit of work executed by AWS Batch as containerized applications running on Amazon EC2 container instances in an ECS cluster</a:t>
            </a:r>
          </a:p>
          <a:p>
            <a:endParaRPr lang="en-GB" dirty="0"/>
          </a:p>
          <a:p>
            <a:r>
              <a:rPr lang="en-GB" dirty="0"/>
              <a:t>Containerized jobs can reference a container image, command, and parameters. </a:t>
            </a:r>
          </a:p>
          <a:p>
            <a:endParaRPr lang="en-GB" dirty="0"/>
          </a:p>
          <a:p>
            <a:r>
              <a:rPr lang="en-GB" dirty="0"/>
              <a:t>A large number of independent, simple jobs can be submitted. </a:t>
            </a:r>
          </a:p>
          <a:p>
            <a:endParaRPr lang="en-GB" dirty="0"/>
          </a:p>
          <a:p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batch submit-job --job-name variant-calling --job-definition 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gatk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--job-queue genomics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051277"/>
      </p:ext>
    </p:extLst>
  </p:cSld>
  <p:clrMapOvr>
    <a:masterClrMapping/>
  </p:clrMapOvr>
</p:sld>
</file>

<file path=ppt/theme/theme1.xml><?xml version="1.0" encoding="utf-8"?>
<a:theme xmlns:a="http://schemas.openxmlformats.org/drawingml/2006/main" name="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5E011D2B-B57A-5441-8804-526182EB748F}" vid="{5D8DD01D-D463-614B-8EC0-77678B1C1A0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4DD8C34362363044B6CF38E866EC5C1D" ma:contentTypeVersion="4" ma:contentTypeDescription="" ma:contentTypeScope="" ma:versionID="a28ead60c7cc052ea3ccb972873efad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f3a282abe5b16420b678c772791c06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 minOccurs="0"/>
                <xsd:element ref="ns1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description="" ma:indexed="true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description="" ma:format="RadioButtons" ma:indexed="true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>Konrad Häfeli</DisplayName>
        <AccountId>66</AccountId>
        <AccountType/>
      </UserInfo>
    </Responsible>
    <SecurityLevel xmlns="http://schemas.microsoft.com/sharepoint/v3">internal</SecurityLevel>
    <ValidTo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9CC95B-1863-4AB0-AA21-8C746B489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B61C64-2BA7-4FC3-A886-543C178DB3EA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B413BD-3E0D-47C2-ADB2-7A55EFD20A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TVD_DE_16zu9_2016_v1.1</Template>
  <TotalTime>4312</TotalTime>
  <Words>2307</Words>
  <Application>Microsoft Macintosh PowerPoint</Application>
  <PresentationFormat>On-screen Show (16:9)</PresentationFormat>
  <Paragraphs>589</Paragraphs>
  <Slides>64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Courier New</vt:lpstr>
      <vt:lpstr>Helvetica Neue</vt:lpstr>
      <vt:lpstr>Lucida Grande</vt:lpstr>
      <vt:lpstr>Segoe UI</vt:lpstr>
      <vt:lpstr>TVD_PPT_Template_16zu9_DE</vt:lpstr>
      <vt:lpstr>Event-Driven Batch Processing on AWS</vt:lpstr>
      <vt:lpstr>Idea for implementing search with Lambda, Step Functions and AWS Batch</vt:lpstr>
      <vt:lpstr>PowerPoint Presentation</vt:lpstr>
      <vt:lpstr>AWS Compute – What is available</vt:lpstr>
      <vt:lpstr>PowerPoint Presentation</vt:lpstr>
      <vt:lpstr>AWS Batch Introduction</vt:lpstr>
      <vt:lpstr>AWS Batch Introduction</vt:lpstr>
      <vt:lpstr>AWS Batch Concepts</vt:lpstr>
      <vt:lpstr>Jobs</vt:lpstr>
      <vt:lpstr>Job Definitions</vt:lpstr>
      <vt:lpstr>Job Queues</vt:lpstr>
      <vt:lpstr>Compute Environments</vt:lpstr>
      <vt:lpstr>Scheduler</vt:lpstr>
      <vt:lpstr>PowerPoint Presentation</vt:lpstr>
      <vt:lpstr>Demo – 1st step</vt:lpstr>
      <vt:lpstr>Dockerfile implementing batch job</vt:lpstr>
      <vt:lpstr>Build and Deploy the image</vt:lpstr>
      <vt:lpstr>Build and Deploy the image</vt:lpstr>
      <vt:lpstr>Create a AWS Batch Environment – Job Definition</vt:lpstr>
      <vt:lpstr>Create a AWS Batch Environment – Job Definition</vt:lpstr>
      <vt:lpstr>Create a AWS Batch Environment – Computing Environment</vt:lpstr>
      <vt:lpstr>Create a AWS Batch Environment – Computing Environment</vt:lpstr>
      <vt:lpstr>Create a AWS Batch Environment – Job Queue </vt:lpstr>
      <vt:lpstr>Create a AWS Batch Environment – Job Queue </vt:lpstr>
      <vt:lpstr>Run the job – AWS Console</vt:lpstr>
      <vt:lpstr>Run the job – from CLI</vt:lpstr>
      <vt:lpstr>Run the job – Python API</vt:lpstr>
      <vt:lpstr>AWS Batch Dashboard</vt:lpstr>
      <vt:lpstr>Job States</vt:lpstr>
      <vt:lpstr>Job Retries</vt:lpstr>
      <vt:lpstr>Array Jobs</vt:lpstr>
      <vt:lpstr>AWS Batch CLI</vt:lpstr>
      <vt:lpstr>PowerPoint Presentation</vt:lpstr>
      <vt:lpstr>AWS Lambda Introduction</vt:lpstr>
      <vt:lpstr>Working with AWS Lambda </vt:lpstr>
      <vt:lpstr>Common Use Cases</vt:lpstr>
      <vt:lpstr>Building Blocks of AWS Lambda</vt:lpstr>
      <vt:lpstr>PowerPoint Presentation</vt:lpstr>
      <vt:lpstr>Demo – 2nd step</vt:lpstr>
      <vt:lpstr>Lambda Implementation</vt:lpstr>
      <vt:lpstr>Lambda Implementation – Using Python</vt:lpstr>
      <vt:lpstr>Lambda Implementation – Configure test event</vt:lpstr>
      <vt:lpstr>PowerPoint Presentation</vt:lpstr>
      <vt:lpstr>AWS Step Functions</vt:lpstr>
      <vt:lpstr>AWS Step Functions - Concepts</vt:lpstr>
      <vt:lpstr>PowerPoint Presentation</vt:lpstr>
      <vt:lpstr>Demo – 3rd step</vt:lpstr>
      <vt:lpstr>AWS Batch Job Poller</vt:lpstr>
      <vt:lpstr>PowerPoint Presentation</vt:lpstr>
      <vt:lpstr>Idea for implementing search with Lambda, Step Functions and AWS Batch</vt:lpstr>
      <vt:lpstr>PowerPoint Presentation</vt:lpstr>
      <vt:lpstr>M1 – Batch Data Ingestion</vt:lpstr>
      <vt:lpstr>M1.1 – Disk-based Data Ingestion</vt:lpstr>
      <vt:lpstr>M3 - Big Data Batch Processing &amp; Preparation</vt:lpstr>
      <vt:lpstr>M3 - Big Data Batch Processing &amp; Preparation</vt:lpstr>
      <vt:lpstr>M6 - Data Lake - Access</vt:lpstr>
      <vt:lpstr>M6 - Data Lake - Access</vt:lpstr>
      <vt:lpstr>PowerPoint Presentation</vt:lpstr>
      <vt:lpstr>Typical AWS Batch Job Architecture</vt:lpstr>
      <vt:lpstr>Common AWS Batch Configurations</vt:lpstr>
      <vt:lpstr>AWS Batch – Use Cases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Überschrift</dc:title>
  <dc:creator>Björn Bröhl</dc:creator>
  <cp:lastModifiedBy>Guido Schmutz</cp:lastModifiedBy>
  <cp:revision>403</cp:revision>
  <cp:lastPrinted>2017-12-11T22:47:28Z</cp:lastPrinted>
  <dcterms:created xsi:type="dcterms:W3CDTF">2017-10-30T14:31:32Z</dcterms:created>
  <dcterms:modified xsi:type="dcterms:W3CDTF">2018-03-15T08:50:49Z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0x0101003E03BD88464FD44EBFDF5226D4636C49004DD8C34362363044B6CF38E866EC5C1D</vt:lpwstr>
  </property>
  <property fmtid="{D5CDD505-2E9C-101B-9397-08002B2CF9AE}" pid="3" name="BDSDiscipline">
    <vt:lpwstr>18;#INFR-GEN|d4674c11-04c6-4cec-93ba-85f2ca2bbe19</vt:lpwstr>
  </property>
  <property fmtid="{D5CDD505-2E9C-101B-9397-08002B2CF9AE}" pid="4" name="Spearheadtopic">
    <vt:lpwstr/>
  </property>
</Properties>
</file>